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7" r:id="rId2"/>
    <p:sldId id="259" r:id="rId3"/>
    <p:sldId id="344" r:id="rId4"/>
    <p:sldId id="347" r:id="rId5"/>
    <p:sldId id="264" r:id="rId6"/>
    <p:sldId id="332" r:id="rId7"/>
    <p:sldId id="268" r:id="rId8"/>
    <p:sldId id="333" r:id="rId9"/>
    <p:sldId id="269" r:id="rId10"/>
    <p:sldId id="272" r:id="rId11"/>
    <p:sldId id="273" r:id="rId12"/>
    <p:sldId id="349" r:id="rId13"/>
    <p:sldId id="277" r:id="rId14"/>
    <p:sldId id="278" r:id="rId15"/>
    <p:sldId id="280" r:id="rId16"/>
    <p:sldId id="352" r:id="rId17"/>
    <p:sldId id="353" r:id="rId18"/>
    <p:sldId id="285" r:id="rId19"/>
    <p:sldId id="345" r:id="rId20"/>
    <p:sldId id="286" r:id="rId21"/>
    <p:sldId id="287" r:id="rId22"/>
    <p:sldId id="288" r:id="rId23"/>
    <p:sldId id="289" r:id="rId24"/>
    <p:sldId id="350" r:id="rId25"/>
    <p:sldId id="351" r:id="rId26"/>
    <p:sldId id="292" r:id="rId27"/>
    <p:sldId id="338" r:id="rId28"/>
    <p:sldId id="294" r:id="rId29"/>
    <p:sldId id="295" r:id="rId30"/>
    <p:sldId id="346" r:id="rId31"/>
    <p:sldId id="296" r:id="rId32"/>
    <p:sldId id="298" r:id="rId33"/>
    <p:sldId id="299" r:id="rId34"/>
    <p:sldId id="300" r:id="rId35"/>
    <p:sldId id="355" r:id="rId36"/>
    <p:sldId id="356" r:id="rId37"/>
    <p:sldId id="303" r:id="rId38"/>
    <p:sldId id="341" r:id="rId39"/>
    <p:sldId id="310" r:id="rId40"/>
    <p:sldId id="313" r:id="rId41"/>
    <p:sldId id="357" r:id="rId42"/>
    <p:sldId id="358" r:id="rId43"/>
    <p:sldId id="334" r:id="rId44"/>
    <p:sldId id="314" r:id="rId45"/>
    <p:sldId id="315" r:id="rId46"/>
    <p:sldId id="316" r:id="rId47"/>
    <p:sldId id="317" r:id="rId48"/>
    <p:sldId id="354" r:id="rId49"/>
    <p:sldId id="320" r:id="rId50"/>
    <p:sldId id="321" r:id="rId51"/>
    <p:sldId id="322" r:id="rId52"/>
    <p:sldId id="323" r:id="rId53"/>
    <p:sldId id="324" r:id="rId54"/>
    <p:sldId id="325" r:id="rId55"/>
    <p:sldId id="326" r:id="rId56"/>
    <p:sldId id="328" r:id="rId57"/>
    <p:sldId id="330" r:id="rId58"/>
    <p:sldId id="335" r:id="rId59"/>
    <p:sldId id="318" r:id="rId60"/>
    <p:sldId id="337" r:id="rId61"/>
    <p:sldId id="271" r:id="rId6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27" autoAdjust="0"/>
    <p:restoredTop sz="94660"/>
  </p:normalViewPr>
  <p:slideViewPr>
    <p:cSldViewPr snapToGrid="0">
      <p:cViewPr varScale="1">
        <p:scale>
          <a:sx n="86" d="100"/>
          <a:sy n="86" d="100"/>
        </p:scale>
        <p:origin x="120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241CA4-1593-4736-95C8-95FD31214FA8}" type="datetimeFigureOut">
              <a:rPr kumimoji="1" lang="ja-JP" altLang="en-US" smtClean="0"/>
              <a:t>2016/1/11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C394D1-68B4-42E4-9F3D-5545204163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7602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394D1-68B4-42E4-9F3D-554520416343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6717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91FFC-3F94-4623-98B2-6E0473232459}" type="datetimeFigureOut">
              <a:rPr kumimoji="1" lang="ja-JP" altLang="en-US" smtClean="0"/>
              <a:t>2016/1/11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21DB-F94A-4331-8D04-553D173F36E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3318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91FFC-3F94-4623-98B2-6E0473232459}" type="datetimeFigureOut">
              <a:rPr kumimoji="1" lang="ja-JP" altLang="en-US" smtClean="0"/>
              <a:t>2016/1/11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21DB-F94A-4331-8D04-553D173F36E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2518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91FFC-3F94-4623-98B2-6E0473232459}" type="datetimeFigureOut">
              <a:rPr kumimoji="1" lang="ja-JP" altLang="en-US" smtClean="0"/>
              <a:t>2016/1/11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21DB-F94A-4331-8D04-553D173F36E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0380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91FFC-3F94-4623-98B2-6E0473232459}" type="datetimeFigureOut">
              <a:rPr kumimoji="1" lang="ja-JP" altLang="en-US" smtClean="0"/>
              <a:t>2016/1/11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21DB-F94A-4331-8D04-553D173F36E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466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91FFC-3F94-4623-98B2-6E0473232459}" type="datetimeFigureOut">
              <a:rPr kumimoji="1" lang="ja-JP" altLang="en-US" smtClean="0"/>
              <a:t>2016/1/11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21DB-F94A-4331-8D04-553D173F36E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2590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91FFC-3F94-4623-98B2-6E0473232459}" type="datetimeFigureOut">
              <a:rPr kumimoji="1" lang="ja-JP" altLang="en-US" smtClean="0"/>
              <a:t>2016/1/11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21DB-F94A-4331-8D04-553D173F36E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0323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91FFC-3F94-4623-98B2-6E0473232459}" type="datetimeFigureOut">
              <a:rPr kumimoji="1" lang="ja-JP" altLang="en-US" smtClean="0"/>
              <a:t>2016/1/11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21DB-F94A-4331-8D04-553D173F36E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7326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91FFC-3F94-4623-98B2-6E0473232459}" type="datetimeFigureOut">
              <a:rPr kumimoji="1" lang="ja-JP" altLang="en-US" smtClean="0"/>
              <a:t>2016/1/11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21DB-F94A-4331-8D04-553D173F36E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7863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91FFC-3F94-4623-98B2-6E0473232459}" type="datetimeFigureOut">
              <a:rPr kumimoji="1" lang="ja-JP" altLang="en-US" smtClean="0"/>
              <a:t>2016/1/11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21DB-F94A-4331-8D04-553D173F36E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5980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91FFC-3F94-4623-98B2-6E0473232459}" type="datetimeFigureOut">
              <a:rPr kumimoji="1" lang="ja-JP" altLang="en-US" smtClean="0"/>
              <a:t>2016/1/11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21DB-F94A-4331-8D04-553D173F36E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5318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91FFC-3F94-4623-98B2-6E0473232459}" type="datetimeFigureOut">
              <a:rPr kumimoji="1" lang="ja-JP" altLang="en-US" smtClean="0"/>
              <a:t>2016/1/11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F21DB-F94A-4331-8D04-553D173F36E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750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91FFC-3F94-4623-98B2-6E0473232459}" type="datetimeFigureOut">
              <a:rPr kumimoji="1" lang="ja-JP" altLang="en-US" smtClean="0"/>
              <a:t>2016/1/11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F21DB-F94A-4331-8D04-553D173F36E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1771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59.jpg"/><Relationship Id="rId7" Type="http://schemas.openxmlformats.org/officeDocument/2006/relationships/image" Target="../media/image63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10" Type="http://schemas.openxmlformats.org/officeDocument/2006/relationships/image" Target="../media/image84.jp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openxmlformats.org/officeDocument/2006/relationships/image" Target="../media/image96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12" Type="http://schemas.openxmlformats.org/officeDocument/2006/relationships/image" Target="../media/image95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11" Type="http://schemas.openxmlformats.org/officeDocument/2006/relationships/image" Target="../media/image94.jpeg"/><Relationship Id="rId5" Type="http://schemas.openxmlformats.org/officeDocument/2006/relationships/image" Target="../media/image88.jpeg"/><Relationship Id="rId10" Type="http://schemas.openxmlformats.org/officeDocument/2006/relationships/image" Target="../media/image93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Relationship Id="rId9" Type="http://schemas.openxmlformats.org/officeDocument/2006/relationships/image" Target="../media/image1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13" Type="http://schemas.openxmlformats.org/officeDocument/2006/relationships/image" Target="../media/image155.jpeg"/><Relationship Id="rId3" Type="http://schemas.openxmlformats.org/officeDocument/2006/relationships/image" Target="../media/image145.jpeg"/><Relationship Id="rId7" Type="http://schemas.openxmlformats.org/officeDocument/2006/relationships/image" Target="../media/image149.jpeg"/><Relationship Id="rId12" Type="http://schemas.openxmlformats.org/officeDocument/2006/relationships/image" Target="../media/image154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eg"/><Relationship Id="rId11" Type="http://schemas.openxmlformats.org/officeDocument/2006/relationships/image" Target="../media/image153.jpeg"/><Relationship Id="rId5" Type="http://schemas.openxmlformats.org/officeDocument/2006/relationships/image" Target="../media/image147.jpeg"/><Relationship Id="rId10" Type="http://schemas.openxmlformats.org/officeDocument/2006/relationships/image" Target="../media/image152.jpeg"/><Relationship Id="rId4" Type="http://schemas.openxmlformats.org/officeDocument/2006/relationships/image" Target="../media/image146.jpeg"/><Relationship Id="rId9" Type="http://schemas.openxmlformats.org/officeDocument/2006/relationships/image" Target="../media/image15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JPG"/><Relationship Id="rId4" Type="http://schemas.openxmlformats.org/officeDocument/2006/relationships/image" Target="../media/image16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g"/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G"/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8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1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G"/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7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G"/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1.JPG"/><Relationship Id="rId4" Type="http://schemas.openxmlformats.org/officeDocument/2006/relationships/image" Target="../media/image190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G"/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4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7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3.JPG"/><Relationship Id="rId4" Type="http://schemas.openxmlformats.org/officeDocument/2006/relationships/image" Target="../media/image202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896" y="342261"/>
            <a:ext cx="8554192" cy="641564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93964" y="734003"/>
            <a:ext cx="6088083" cy="23876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r>
              <a:rPr kumimoji="1" lang="ja-JP" altLang="en-US" sz="6600" dirty="0" smtClean="0">
                <a:solidFill>
                  <a:srgbClr val="FFC000"/>
                </a:solidFill>
              </a:rPr>
              <a:t>胡蝶蘭原種</a:t>
            </a:r>
            <a:endParaRPr kumimoji="1" lang="ja-JP" altLang="en-US" sz="6600" dirty="0">
              <a:solidFill>
                <a:srgbClr val="FFC000"/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28155" y="3121603"/>
            <a:ext cx="4409704" cy="595374"/>
          </a:xfrm>
        </p:spPr>
        <p:txBody>
          <a:bodyPr/>
          <a:lstStyle/>
          <a:p>
            <a:r>
              <a:rPr kumimoji="1" lang="ja-JP" altLang="en-US" dirty="0" smtClean="0">
                <a:solidFill>
                  <a:srgbClr val="0070C0"/>
                </a:solidFill>
              </a:rPr>
              <a:t>多様性と栽培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892143" y="6448300"/>
            <a:ext cx="2078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mtClean="0">
                <a:solidFill>
                  <a:prstClr val="black"/>
                </a:solidFill>
              </a:rPr>
              <a:t>T.</a:t>
            </a:r>
            <a:r>
              <a:rPr lang="ja-JP" altLang="en-US" dirty="0" smtClean="0">
                <a:solidFill>
                  <a:prstClr val="black"/>
                </a:solidFill>
              </a:rPr>
              <a:t> </a:t>
            </a:r>
            <a:r>
              <a:rPr lang="en-US" altLang="ja-JP" dirty="0" err="1" smtClean="0">
                <a:solidFill>
                  <a:prstClr val="black"/>
                </a:solidFill>
              </a:rPr>
              <a:t>Ikedo</a:t>
            </a:r>
            <a:r>
              <a:rPr lang="ja-JP" altLang="en-US" dirty="0" smtClean="0">
                <a:solidFill>
                  <a:prstClr val="black"/>
                </a:solidFill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</a:rPr>
              <a:t>2016/1/10</a:t>
            </a:r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88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445168"/>
            <a:ext cx="10515600" cy="5731795"/>
          </a:xfrm>
        </p:spPr>
        <p:txBody>
          <a:bodyPr>
            <a:normAutofit/>
          </a:bodyPr>
          <a:lstStyle/>
          <a:p>
            <a:r>
              <a:rPr lang="en-US" altLang="ja-JP" sz="3600" dirty="0" err="1" smtClean="0"/>
              <a:t>Parishiannae</a:t>
            </a:r>
            <a:endParaRPr lang="en-US" altLang="ja-JP" sz="3600" dirty="0" smtClean="0"/>
          </a:p>
          <a:p>
            <a:pPr lvl="1"/>
            <a:r>
              <a:rPr lang="en-US" altLang="ja-JP" sz="3200" dirty="0" smtClean="0"/>
              <a:t>Phal. </a:t>
            </a:r>
            <a:r>
              <a:rPr lang="en-US" altLang="ja-JP" sz="3200" dirty="0" err="1" smtClean="0"/>
              <a:t>appendiculata</a:t>
            </a:r>
            <a:r>
              <a:rPr lang="en-US" altLang="ja-JP" sz="3200" dirty="0" smtClean="0"/>
              <a:t>  </a:t>
            </a:r>
            <a:r>
              <a:rPr lang="en-US" altLang="ja-JP" sz="2000" dirty="0" err="1" smtClean="0">
                <a:solidFill>
                  <a:srgbClr val="FFC000"/>
                </a:solidFill>
              </a:rPr>
              <a:t>Pen.M’sia</a:t>
            </a:r>
            <a:r>
              <a:rPr lang="en-US" altLang="ja-JP" sz="2000" dirty="0" smtClean="0">
                <a:solidFill>
                  <a:srgbClr val="FFC000"/>
                </a:solidFill>
              </a:rPr>
              <a:t>, Borneo</a:t>
            </a:r>
            <a:r>
              <a:rPr lang="en-US" altLang="ja-JP" sz="3200" dirty="0" smtClean="0">
                <a:solidFill>
                  <a:srgbClr val="0070C0"/>
                </a:solidFill>
              </a:rPr>
              <a:t> </a:t>
            </a:r>
          </a:p>
          <a:p>
            <a:pPr lvl="1"/>
            <a:r>
              <a:rPr lang="en-US" altLang="ja-JP" sz="3200" dirty="0" smtClean="0"/>
              <a:t>Phal. </a:t>
            </a:r>
            <a:r>
              <a:rPr lang="en-US" altLang="ja-JP" sz="3200" dirty="0" err="1" smtClean="0"/>
              <a:t>gibbosa</a:t>
            </a:r>
            <a:r>
              <a:rPr lang="en-US" altLang="ja-JP" sz="3200" dirty="0" smtClean="0"/>
              <a:t>  </a:t>
            </a:r>
            <a:r>
              <a:rPr lang="en-US" altLang="ja-JP" sz="2000" dirty="0" smtClean="0">
                <a:solidFill>
                  <a:srgbClr val="FFC000"/>
                </a:solidFill>
              </a:rPr>
              <a:t>Laos, Vietnam  </a:t>
            </a:r>
            <a:r>
              <a:rPr lang="en-US" altLang="ja-JP" sz="2000" dirty="0" smtClean="0"/>
              <a:t>0</a:t>
            </a:r>
            <a:r>
              <a:rPr lang="ja-JP" altLang="en-US" sz="2000" dirty="0"/>
              <a:t> </a:t>
            </a:r>
            <a:r>
              <a:rPr lang="en-US" altLang="ja-JP" sz="2000" dirty="0" smtClean="0"/>
              <a:t>– 1,000m</a:t>
            </a:r>
          </a:p>
          <a:p>
            <a:pPr lvl="1"/>
            <a:r>
              <a:rPr lang="en-US" altLang="ja-JP" sz="3200" dirty="0" smtClean="0"/>
              <a:t>Phal. </a:t>
            </a:r>
            <a:r>
              <a:rPr lang="en-US" altLang="ja-JP" sz="3200" dirty="0" err="1" smtClean="0"/>
              <a:t>parishii</a:t>
            </a:r>
            <a:r>
              <a:rPr lang="en-US" altLang="ja-JP" sz="3200" dirty="0" smtClean="0"/>
              <a:t>  </a:t>
            </a:r>
            <a:r>
              <a:rPr lang="en-US" altLang="ja-JP" sz="2000" dirty="0" smtClean="0">
                <a:solidFill>
                  <a:srgbClr val="FFC000"/>
                </a:solidFill>
              </a:rPr>
              <a:t>Himalayas, India, Myanmar , Thailand, Vietnam </a:t>
            </a:r>
            <a:r>
              <a:rPr lang="en-US" altLang="ja-JP" sz="2000" dirty="0" smtClean="0"/>
              <a:t>0 – 500m</a:t>
            </a:r>
          </a:p>
          <a:p>
            <a:pPr lvl="1"/>
            <a:r>
              <a:rPr lang="en-US" altLang="ja-JP" sz="3200" dirty="0" smtClean="0"/>
              <a:t>Phal. </a:t>
            </a:r>
            <a:r>
              <a:rPr lang="en-US" altLang="ja-JP" sz="3200" dirty="0" err="1" smtClean="0"/>
              <a:t>lobbii</a:t>
            </a:r>
            <a:r>
              <a:rPr lang="en-US" altLang="ja-JP" sz="3200" dirty="0" smtClean="0"/>
              <a:t>   </a:t>
            </a:r>
            <a:r>
              <a:rPr lang="en-US" altLang="ja-JP" sz="2000" dirty="0" smtClean="0">
                <a:solidFill>
                  <a:srgbClr val="FFC000"/>
                </a:solidFill>
              </a:rPr>
              <a:t>India  Bhutan, Vietnam</a:t>
            </a:r>
            <a:endParaRPr lang="en-US" altLang="ja-JP" sz="2000" dirty="0">
              <a:solidFill>
                <a:srgbClr val="FFC000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584" y="2979189"/>
            <a:ext cx="57150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4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632" y="106682"/>
            <a:ext cx="3318497" cy="3318497"/>
          </a:xfrm>
          <a:prstGeom prst="rect">
            <a:avLst/>
          </a:prstGeom>
        </p:spPr>
      </p:pic>
      <p:pic>
        <p:nvPicPr>
          <p:cNvPr id="18" name="コンテンツ プレースホルダー 1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61" y="90057"/>
            <a:ext cx="3898900" cy="3308465"/>
          </a:xfr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632" y="3473003"/>
            <a:ext cx="3318497" cy="3318497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2611703" y="3000567"/>
            <a:ext cx="1508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prstClr val="white"/>
                </a:solidFill>
              </a:rPr>
              <a:t>appendiculata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702450" y="3018297"/>
            <a:ext cx="1033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prstClr val="white"/>
                </a:solidFill>
              </a:rPr>
              <a:t>gibbosa</a:t>
            </a:r>
            <a:endParaRPr lang="ja-JP" altLang="en-US" dirty="0">
              <a:solidFill>
                <a:prstClr val="white"/>
              </a:solidFill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651" y="90057"/>
            <a:ext cx="3664969" cy="3335122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0212778" y="2994547"/>
            <a:ext cx="1294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schemeClr val="bg1"/>
                </a:solidFill>
              </a:rPr>
              <a:t>malipoense</a:t>
            </a:r>
            <a:endParaRPr lang="ja-JP" altLang="en-US" dirty="0">
              <a:solidFill>
                <a:schemeClr val="bg1"/>
              </a:solidFill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61" y="3473003"/>
            <a:ext cx="3873875" cy="327635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241094" y="6279857"/>
            <a:ext cx="878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prstClr val="white"/>
                </a:solidFill>
              </a:rPr>
              <a:t>parishii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816436" y="6315869"/>
            <a:ext cx="819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prstClr val="white"/>
                </a:solidFill>
              </a:rPr>
              <a:t>lobbii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578896" y="6334780"/>
            <a:ext cx="2486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err="1" smtClean="0">
                <a:solidFill>
                  <a:schemeClr val="bg1">
                    <a:lumMod val="75000"/>
                  </a:schemeClr>
                </a:solidFill>
              </a:rPr>
              <a:t>Thailandica</a:t>
            </a:r>
            <a:r>
              <a:rPr kumimoji="1" lang="en-US" altLang="ja-JP" sz="1400" dirty="0" smtClean="0">
                <a:solidFill>
                  <a:schemeClr val="bg1">
                    <a:lumMod val="75000"/>
                  </a:schemeClr>
                </a:solidFill>
              </a:rPr>
              <a:t>,</a:t>
            </a:r>
            <a:r>
              <a:rPr kumimoji="1" lang="ja-JP" altLang="en-US" sz="1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kumimoji="1" lang="en-US" altLang="ja-JP" sz="1400" dirty="0" err="1" smtClean="0">
                <a:solidFill>
                  <a:schemeClr val="bg1">
                    <a:lumMod val="75000"/>
                  </a:schemeClr>
                </a:solidFill>
              </a:rPr>
              <a:t>petelotii</a:t>
            </a:r>
            <a:r>
              <a:rPr kumimoji="1" lang="ja-JP" altLang="en-US" sz="1400" dirty="0" smtClean="0">
                <a:solidFill>
                  <a:schemeClr val="bg1">
                    <a:lumMod val="75000"/>
                  </a:schemeClr>
                </a:solidFill>
              </a:rPr>
              <a:t>について</a:t>
            </a:r>
            <a:endParaRPr kumimoji="1" lang="ja-JP" alt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380293" y="5068040"/>
            <a:ext cx="3664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この亜属は主に熱帯季節林生息種であるが、</a:t>
            </a:r>
            <a:r>
              <a:rPr kumimoji="1" lang="en-US" altLang="ja-JP" dirty="0" smtClean="0"/>
              <a:t>Phal.</a:t>
            </a:r>
            <a:r>
              <a:rPr kumimoji="1" lang="ja-JP" altLang="en-US" dirty="0" smtClean="0"/>
              <a:t> </a:t>
            </a:r>
            <a:r>
              <a:rPr kumimoji="1" lang="en-US" altLang="ja-JP" dirty="0" err="1" smtClean="0"/>
              <a:t>appendiculata</a:t>
            </a:r>
            <a:r>
              <a:rPr kumimoji="1" lang="ja-JP" altLang="en-US" dirty="0" smtClean="0"/>
              <a:t>は熱帯雨林に生息。このため他種と栽培方法が異なる。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6965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7577" y="273565"/>
            <a:ext cx="4719575" cy="835010"/>
          </a:xfrm>
        </p:spPr>
        <p:txBody>
          <a:bodyPr>
            <a:noAutofit/>
          </a:bodyPr>
          <a:lstStyle/>
          <a:p>
            <a:r>
              <a:rPr kumimoji="1" lang="en-US" altLang="ja-JP" sz="3600" dirty="0" smtClean="0"/>
              <a:t>Phal. </a:t>
            </a:r>
            <a:r>
              <a:rPr kumimoji="1" lang="en-US" altLang="ja-JP" sz="3600" dirty="0" err="1" smtClean="0"/>
              <a:t>appendiculata</a:t>
            </a:r>
            <a:r>
              <a:rPr kumimoji="1" lang="en-US" altLang="ja-JP" sz="3600" dirty="0" smtClean="0"/>
              <a:t> </a:t>
            </a:r>
            <a:endParaRPr kumimoji="1" lang="ja-JP" altLang="en-US" sz="36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626" y="117244"/>
            <a:ext cx="4098024" cy="4931437"/>
          </a:xfrm>
          <a:prstGeom prst="rect">
            <a:avLst/>
          </a:prstGeom>
        </p:spPr>
      </p:pic>
      <p:pic>
        <p:nvPicPr>
          <p:cNvPr id="10" name="コンテンツ プレースホルダー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694" y="117244"/>
            <a:ext cx="3624145" cy="3343274"/>
          </a:xfr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55" y="3357072"/>
            <a:ext cx="3391697" cy="338321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652" y="3563471"/>
            <a:ext cx="4769998" cy="317681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29" y="1096828"/>
            <a:ext cx="4079978" cy="472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62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25801" y="324853"/>
            <a:ext cx="11249525" cy="6330408"/>
          </a:xfrm>
        </p:spPr>
        <p:txBody>
          <a:bodyPr/>
          <a:lstStyle/>
          <a:p>
            <a:r>
              <a:rPr lang="en-US" altLang="ja-JP" sz="3600" dirty="0" err="1" smtClean="0"/>
              <a:t>Polychilos</a:t>
            </a:r>
            <a:endParaRPr lang="en-US" altLang="ja-JP" sz="3600" dirty="0"/>
          </a:p>
          <a:p>
            <a:pPr lvl="1"/>
            <a:r>
              <a:rPr lang="en-US" altLang="ja-JP" sz="3200" dirty="0" smtClean="0"/>
              <a:t>Section </a:t>
            </a:r>
            <a:r>
              <a:rPr lang="en-US" altLang="ja-JP" sz="3200" dirty="0" err="1" smtClean="0"/>
              <a:t>Polychilos</a:t>
            </a:r>
            <a:endParaRPr lang="en-US" altLang="ja-JP" sz="3200" dirty="0" smtClean="0"/>
          </a:p>
          <a:p>
            <a:pPr lvl="2"/>
            <a:r>
              <a:rPr lang="en-US" altLang="ja-JP" sz="2800" dirty="0" smtClean="0"/>
              <a:t>Phal. </a:t>
            </a:r>
            <a:r>
              <a:rPr lang="en-US" altLang="ja-JP" sz="2800" dirty="0" err="1" smtClean="0"/>
              <a:t>mannii</a:t>
            </a:r>
            <a:r>
              <a:rPr lang="ja-JP" altLang="en-US" sz="2800" dirty="0" smtClean="0"/>
              <a:t>　</a:t>
            </a:r>
            <a:r>
              <a:rPr lang="en-US" altLang="ja-JP" dirty="0" smtClean="0">
                <a:solidFill>
                  <a:srgbClr val="FFC000"/>
                </a:solidFill>
              </a:rPr>
              <a:t>India, Himalayas Nepal,</a:t>
            </a:r>
            <a:r>
              <a:rPr lang="ja-JP" altLang="en-US" dirty="0" smtClean="0">
                <a:solidFill>
                  <a:srgbClr val="FFC000"/>
                </a:solidFill>
              </a:rPr>
              <a:t>・・・</a:t>
            </a:r>
            <a:r>
              <a:rPr lang="en-US" altLang="ja-JP" dirty="0" smtClean="0">
                <a:solidFill>
                  <a:srgbClr val="FFC000"/>
                </a:solidFill>
              </a:rPr>
              <a:t>Vietnam</a:t>
            </a:r>
            <a:r>
              <a:rPr lang="ja-JP" altLang="en-US" sz="2800" dirty="0" smtClean="0"/>
              <a:t>　</a:t>
            </a:r>
            <a:r>
              <a:rPr lang="en-US" altLang="ja-JP" dirty="0" smtClean="0"/>
              <a:t>500 – 1,500m</a:t>
            </a:r>
          </a:p>
          <a:p>
            <a:pPr lvl="2"/>
            <a:r>
              <a:rPr lang="en-US" altLang="ja-JP" sz="2800" dirty="0" smtClean="0"/>
              <a:t>Phal. </a:t>
            </a:r>
            <a:r>
              <a:rPr lang="en-US" altLang="ja-JP" sz="2800" dirty="0" err="1" smtClean="0"/>
              <a:t>cornu-cervi</a:t>
            </a:r>
            <a:r>
              <a:rPr lang="en-US" altLang="ja-JP" sz="2800" dirty="0" smtClean="0"/>
              <a:t>  </a:t>
            </a:r>
            <a:r>
              <a:rPr lang="en-US" altLang="ja-JP" sz="1800" dirty="0" smtClean="0">
                <a:solidFill>
                  <a:srgbClr val="FFC000"/>
                </a:solidFill>
              </a:rPr>
              <a:t>Thailand, Vietnam, Malaysia, Java, Borneo, Sumatra, Philippines </a:t>
            </a:r>
            <a:r>
              <a:rPr lang="en-US" altLang="ja-JP" sz="1800" dirty="0" smtClean="0"/>
              <a:t>200 – 1,000m</a:t>
            </a:r>
          </a:p>
          <a:p>
            <a:pPr lvl="2"/>
            <a:r>
              <a:rPr lang="en-US" altLang="ja-JP" sz="2800" dirty="0"/>
              <a:t>Phal. </a:t>
            </a:r>
            <a:r>
              <a:rPr lang="en-US" altLang="ja-JP" sz="2800" dirty="0" err="1"/>
              <a:t>pantheriana</a:t>
            </a:r>
            <a:r>
              <a:rPr lang="en-US" altLang="ja-JP" sz="2800" dirty="0"/>
              <a:t> </a:t>
            </a:r>
            <a:r>
              <a:rPr lang="en-US" altLang="ja-JP" dirty="0">
                <a:solidFill>
                  <a:srgbClr val="FFC000"/>
                </a:solidFill>
              </a:rPr>
              <a:t>Borneo </a:t>
            </a:r>
            <a:r>
              <a:rPr lang="en-US" altLang="ja-JP" dirty="0" smtClean="0"/>
              <a:t>800m</a:t>
            </a:r>
          </a:p>
          <a:p>
            <a:pPr lvl="2"/>
            <a:r>
              <a:rPr lang="en-US" altLang="ja-JP" sz="2800" dirty="0" smtClean="0"/>
              <a:t>Phal</a:t>
            </a:r>
            <a:r>
              <a:rPr lang="en-US" altLang="ja-JP" sz="2800" dirty="0"/>
              <a:t>. </a:t>
            </a:r>
            <a:r>
              <a:rPr lang="en-US" altLang="ja-JP" sz="2800" dirty="0" err="1"/>
              <a:t>borneensis</a:t>
            </a:r>
            <a:r>
              <a:rPr lang="en-US" altLang="ja-JP" sz="2800" dirty="0"/>
              <a:t> </a:t>
            </a:r>
            <a:r>
              <a:rPr lang="en-US" altLang="ja-JP" dirty="0">
                <a:solidFill>
                  <a:srgbClr val="FFC000"/>
                </a:solidFill>
              </a:rPr>
              <a:t>Borneo</a:t>
            </a:r>
            <a:endParaRPr lang="en-US" altLang="ja-JP" dirty="0" smtClean="0"/>
          </a:p>
          <a:p>
            <a:pPr lvl="2"/>
            <a:r>
              <a:rPr lang="en-US" altLang="ja-JP" sz="2800" dirty="0" smtClean="0"/>
              <a:t>Phal. </a:t>
            </a:r>
            <a:r>
              <a:rPr lang="en-US" altLang="ja-JP" sz="2800" dirty="0" err="1" smtClean="0"/>
              <a:t>lamelligera</a:t>
            </a:r>
            <a:r>
              <a:rPr lang="en-US" altLang="ja-JP" sz="2800" dirty="0" smtClean="0"/>
              <a:t>* </a:t>
            </a:r>
            <a:r>
              <a:rPr lang="en-US" altLang="ja-JP" dirty="0" smtClean="0">
                <a:solidFill>
                  <a:srgbClr val="FFC000"/>
                </a:solidFill>
              </a:rPr>
              <a:t>Borneo</a:t>
            </a:r>
            <a:endParaRPr lang="en-US" altLang="ja-JP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917" y="2643447"/>
            <a:ext cx="6099042" cy="401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4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5207" y="639034"/>
            <a:ext cx="4256841" cy="627587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err="1" smtClean="0"/>
              <a:t>SectionPolychilos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19" y="3658082"/>
            <a:ext cx="3141589" cy="3141589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896" y="400398"/>
            <a:ext cx="3165694" cy="316569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739" y="423881"/>
            <a:ext cx="3142210" cy="314221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005" y="3674087"/>
            <a:ext cx="3125585" cy="312558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364" y="3674087"/>
            <a:ext cx="3125585" cy="3125585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899564" y="3146961"/>
            <a:ext cx="1312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prstClr val="white"/>
                </a:solidFill>
              </a:rPr>
              <a:t>Cornu-cervi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0414660" y="3146961"/>
            <a:ext cx="1294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prstClr val="white"/>
                </a:solidFill>
              </a:rPr>
              <a:t>borneensis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861233" y="6341423"/>
            <a:ext cx="926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prstClr val="white"/>
                </a:solidFill>
              </a:rPr>
              <a:t>mannii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932122" y="6341423"/>
            <a:ext cx="124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prstClr val="white"/>
                </a:solidFill>
              </a:rPr>
              <a:t>pantherina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0559539" y="6365173"/>
            <a:ext cx="1294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prstClr val="white"/>
                </a:solidFill>
              </a:rPr>
              <a:t>lamelligera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93204" y="1669633"/>
            <a:ext cx="44939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 smtClean="0"/>
              <a:t>特徴</a:t>
            </a:r>
            <a:endParaRPr lang="en-US" altLang="ja-JP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ja-JP" altLang="en-US" dirty="0" smtClean="0"/>
              <a:t>セパルペタルからは地域差による類似フォームが多く、種別判定は</a:t>
            </a:r>
            <a:r>
              <a:rPr lang="ja-JP" altLang="en-US" dirty="0"/>
              <a:t>困難</a:t>
            </a:r>
            <a:endParaRPr lang="en-US" altLang="ja-JP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dirty="0" smtClean="0"/>
              <a:t>Phal. </a:t>
            </a:r>
            <a:r>
              <a:rPr lang="en-US" altLang="ja-JP" dirty="0" err="1" smtClean="0"/>
              <a:t>cornu-cervi</a:t>
            </a:r>
            <a:r>
              <a:rPr lang="en-US" altLang="ja-JP" dirty="0" smtClean="0"/>
              <a:t> group</a:t>
            </a:r>
            <a:r>
              <a:rPr lang="ja-JP" altLang="en-US" dirty="0" smtClean="0"/>
              <a:t>の</a:t>
            </a:r>
            <a:r>
              <a:rPr kumimoji="1" lang="ja-JP" altLang="en-US" dirty="0" smtClean="0"/>
              <a:t>種別判定は中央弁形状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0073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453" y="4885607"/>
            <a:ext cx="10007600" cy="1905000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453" y="2790868"/>
            <a:ext cx="10007600" cy="201766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453" y="366303"/>
            <a:ext cx="10007600" cy="235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3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838200" y="133004"/>
            <a:ext cx="10515600" cy="6043959"/>
          </a:xfrm>
        </p:spPr>
        <p:txBody>
          <a:bodyPr/>
          <a:lstStyle/>
          <a:p>
            <a:r>
              <a:rPr lang="en-US" altLang="ja-JP" sz="3600" dirty="0" err="1" smtClean="0"/>
              <a:t>Polychilos</a:t>
            </a:r>
            <a:endParaRPr lang="en-US" altLang="ja-JP" sz="3600" dirty="0" smtClean="0"/>
          </a:p>
          <a:p>
            <a:pPr lvl="1"/>
            <a:r>
              <a:rPr lang="en-US" altLang="ja-JP" sz="3200" dirty="0" smtClean="0"/>
              <a:t>Section </a:t>
            </a:r>
            <a:r>
              <a:rPr lang="en-US" altLang="ja-JP" sz="3200" dirty="0" err="1" smtClean="0"/>
              <a:t>Fuscatae</a:t>
            </a:r>
            <a:endParaRPr lang="en-US" altLang="ja-JP" sz="3200" dirty="0" smtClean="0"/>
          </a:p>
          <a:p>
            <a:pPr lvl="2"/>
            <a:r>
              <a:rPr lang="en-US" altLang="ja-JP" sz="2800" dirty="0" smtClean="0"/>
              <a:t>Phal. </a:t>
            </a:r>
            <a:r>
              <a:rPr lang="en-US" altLang="ja-JP" sz="2800" dirty="0" err="1" smtClean="0"/>
              <a:t>cochlearis</a:t>
            </a:r>
            <a:r>
              <a:rPr lang="en-US" altLang="ja-JP" sz="2800" dirty="0" smtClean="0"/>
              <a:t>  </a:t>
            </a:r>
            <a:r>
              <a:rPr lang="en-US" altLang="ja-JP" sz="2400" dirty="0" smtClean="0">
                <a:solidFill>
                  <a:srgbClr val="FFC000"/>
                </a:solidFill>
              </a:rPr>
              <a:t>Malaysia, Sarawak </a:t>
            </a:r>
            <a:r>
              <a:rPr lang="en-US" altLang="ja-JP" sz="2400" dirty="0" smtClean="0"/>
              <a:t>450 – 700m</a:t>
            </a:r>
          </a:p>
          <a:p>
            <a:pPr lvl="2"/>
            <a:r>
              <a:rPr lang="en-US" altLang="ja-JP" sz="2800" dirty="0" smtClean="0"/>
              <a:t>Phal. </a:t>
            </a:r>
            <a:r>
              <a:rPr lang="en-US" altLang="ja-JP" sz="2800" dirty="0" err="1" smtClean="0"/>
              <a:t>viridis</a:t>
            </a:r>
            <a:r>
              <a:rPr lang="en-US" altLang="ja-JP" sz="2800" dirty="0" smtClean="0"/>
              <a:t>   </a:t>
            </a:r>
            <a:r>
              <a:rPr lang="en-US" altLang="ja-JP" sz="2400" dirty="0" smtClean="0">
                <a:solidFill>
                  <a:srgbClr val="FFC000"/>
                </a:solidFill>
              </a:rPr>
              <a:t>Sumatra</a:t>
            </a:r>
            <a:r>
              <a:rPr lang="en-US" altLang="ja-JP" sz="2400" dirty="0" smtClean="0"/>
              <a:t> 700 – 1,000m</a:t>
            </a:r>
          </a:p>
          <a:p>
            <a:pPr lvl="2"/>
            <a:r>
              <a:rPr lang="en-US" altLang="ja-JP" sz="2800" dirty="0" smtClean="0"/>
              <a:t>Phal. </a:t>
            </a:r>
            <a:r>
              <a:rPr lang="en-US" altLang="ja-JP" sz="2800" dirty="0" err="1" smtClean="0"/>
              <a:t>fuscata</a:t>
            </a:r>
            <a:r>
              <a:rPr lang="en-US" altLang="ja-JP" sz="2800" dirty="0" smtClean="0"/>
              <a:t>  </a:t>
            </a:r>
            <a:r>
              <a:rPr lang="en-US" altLang="ja-JP" sz="2400" dirty="0" err="1" smtClean="0">
                <a:solidFill>
                  <a:srgbClr val="FFC000"/>
                </a:solidFill>
              </a:rPr>
              <a:t>Pen.M’sia</a:t>
            </a:r>
            <a:r>
              <a:rPr lang="en-US" altLang="ja-JP" sz="2400" dirty="0">
                <a:solidFill>
                  <a:srgbClr val="FFC000"/>
                </a:solidFill>
              </a:rPr>
              <a:t>’, </a:t>
            </a:r>
            <a:r>
              <a:rPr lang="en-US" altLang="ja-JP" sz="2400" dirty="0" smtClean="0">
                <a:solidFill>
                  <a:srgbClr val="FFC000"/>
                </a:solidFill>
              </a:rPr>
              <a:t>Borneo </a:t>
            </a:r>
            <a:r>
              <a:rPr lang="en-US" altLang="ja-JP" sz="2400" dirty="0" smtClean="0"/>
              <a:t>0 – 1,000m</a:t>
            </a:r>
          </a:p>
          <a:p>
            <a:pPr lvl="2"/>
            <a:r>
              <a:rPr lang="en-US" altLang="ja-JP" sz="2800" dirty="0" smtClean="0"/>
              <a:t>Phal. </a:t>
            </a:r>
            <a:r>
              <a:rPr lang="en-US" altLang="ja-JP" sz="2800" dirty="0" err="1" smtClean="0"/>
              <a:t>kunstleri</a:t>
            </a:r>
            <a:r>
              <a:rPr lang="en-US" altLang="ja-JP" sz="2800" dirty="0" smtClean="0"/>
              <a:t>  </a:t>
            </a:r>
            <a:r>
              <a:rPr lang="en-US" altLang="ja-JP" sz="2400" dirty="0" err="1" smtClean="0">
                <a:solidFill>
                  <a:srgbClr val="FFC000"/>
                </a:solidFill>
              </a:rPr>
              <a:t>Pen.M’sia</a:t>
            </a:r>
            <a:r>
              <a:rPr lang="en-US" altLang="ja-JP" sz="2400" dirty="0">
                <a:solidFill>
                  <a:srgbClr val="FFC000"/>
                </a:solidFill>
              </a:rPr>
              <a:t>’, Borneo</a:t>
            </a:r>
            <a:endParaRPr lang="en-US" altLang="ja-JP" sz="2400" dirty="0" smtClean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377" y="2964841"/>
            <a:ext cx="57150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6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7600" y="600917"/>
            <a:ext cx="2695171" cy="732155"/>
          </a:xfrm>
        </p:spPr>
        <p:txBody>
          <a:bodyPr>
            <a:normAutofit/>
          </a:bodyPr>
          <a:lstStyle/>
          <a:p>
            <a:r>
              <a:rPr kumimoji="1" lang="en-US" altLang="ja-JP" dirty="0" err="1" smtClean="0"/>
              <a:t>Fuscatae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00" y="3125585"/>
            <a:ext cx="3502369" cy="3502369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604" y="3223941"/>
            <a:ext cx="3404014" cy="340401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106" y="146513"/>
            <a:ext cx="3547455" cy="3547455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559" y="43689"/>
            <a:ext cx="3486912" cy="3486912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825393" y="1787145"/>
            <a:ext cx="853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prstClr val="white"/>
                </a:solidFill>
              </a:rPr>
              <a:t>fuscata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0730644" y="3125585"/>
            <a:ext cx="1102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prstClr val="white"/>
                </a:solidFill>
              </a:rPr>
              <a:t>kunstleri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468036" y="6175169"/>
            <a:ext cx="1142061" cy="368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prstClr val="white"/>
                </a:solidFill>
              </a:rPr>
              <a:t>cochlearis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983056" y="6175169"/>
            <a:ext cx="840310" cy="368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prstClr val="white"/>
                </a:solidFill>
              </a:rPr>
              <a:t>viridis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144000" y="5006898"/>
            <a:ext cx="2832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Phal.</a:t>
            </a:r>
            <a:r>
              <a:rPr kumimoji="1" lang="ja-JP" altLang="en-US" dirty="0" smtClean="0"/>
              <a:t> </a:t>
            </a:r>
            <a:r>
              <a:rPr kumimoji="1" lang="en-US" altLang="ja-JP" dirty="0" err="1" smtClean="0"/>
              <a:t>cochlearis</a:t>
            </a:r>
            <a:r>
              <a:rPr kumimoji="1" lang="ja-JP" altLang="en-US" dirty="0" smtClean="0"/>
              <a:t>は中温栽培が適することに留意。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7154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37995" y="274206"/>
            <a:ext cx="10664868" cy="6367549"/>
          </a:xfrm>
        </p:spPr>
        <p:txBody>
          <a:bodyPr>
            <a:normAutofit/>
          </a:bodyPr>
          <a:lstStyle/>
          <a:p>
            <a:r>
              <a:rPr lang="en-US" altLang="ja-JP" sz="3600" dirty="0" err="1"/>
              <a:t>Polychilos</a:t>
            </a:r>
            <a:endParaRPr lang="en-US" altLang="ja-JP" sz="3600" dirty="0"/>
          </a:p>
          <a:p>
            <a:pPr lvl="1"/>
            <a:r>
              <a:rPr lang="en-US" altLang="ja-JP" sz="3200" dirty="0" smtClean="0"/>
              <a:t>Section </a:t>
            </a:r>
            <a:r>
              <a:rPr lang="en-US" altLang="ja-JP" sz="3200" dirty="0" err="1" smtClean="0"/>
              <a:t>Amboinenses</a:t>
            </a:r>
            <a:endParaRPr lang="en-US" altLang="ja-JP" sz="3200" dirty="0" smtClean="0"/>
          </a:p>
          <a:p>
            <a:pPr lvl="2"/>
            <a:r>
              <a:rPr lang="pt-BR" altLang="ja-JP" sz="2800" dirty="0"/>
              <a:t>Phal. venosa  </a:t>
            </a:r>
            <a:r>
              <a:rPr lang="pt-BR" altLang="ja-JP" sz="2400" dirty="0">
                <a:solidFill>
                  <a:srgbClr val="FFC000"/>
                </a:solidFill>
              </a:rPr>
              <a:t>Celebes</a:t>
            </a:r>
            <a:r>
              <a:rPr lang="pt-BR" altLang="ja-JP" sz="2400" dirty="0"/>
              <a:t> 500 – </a:t>
            </a:r>
            <a:r>
              <a:rPr lang="pt-BR" altLang="ja-JP" sz="2400" dirty="0" smtClean="0"/>
              <a:t>700m</a:t>
            </a:r>
          </a:p>
          <a:p>
            <a:pPr lvl="2"/>
            <a:r>
              <a:rPr lang="pt-BR" altLang="ja-JP" sz="2800" dirty="0" smtClean="0"/>
              <a:t>Phal</a:t>
            </a:r>
            <a:r>
              <a:rPr lang="pt-BR" altLang="ja-JP" sz="2800" dirty="0"/>
              <a:t>.</a:t>
            </a:r>
            <a:r>
              <a:rPr lang="pt-BR" altLang="ja-JP" sz="2400" dirty="0"/>
              <a:t> </a:t>
            </a:r>
            <a:r>
              <a:rPr lang="pt-BR" altLang="ja-JP" sz="2800" dirty="0"/>
              <a:t>violacea</a:t>
            </a:r>
            <a:r>
              <a:rPr lang="pt-BR" altLang="ja-JP" sz="2400" dirty="0"/>
              <a:t>  </a:t>
            </a:r>
            <a:r>
              <a:rPr lang="pt-BR" altLang="ja-JP" sz="2400" dirty="0">
                <a:solidFill>
                  <a:srgbClr val="FFC000"/>
                </a:solidFill>
              </a:rPr>
              <a:t>Pen.M’sia’, Sumatra </a:t>
            </a:r>
            <a:r>
              <a:rPr lang="pt-BR" altLang="ja-JP" sz="2400" dirty="0"/>
              <a:t>0 – 150m</a:t>
            </a:r>
          </a:p>
          <a:p>
            <a:pPr lvl="2"/>
            <a:r>
              <a:rPr lang="pt-BR" altLang="ja-JP" sz="2800" dirty="0" smtClean="0"/>
              <a:t>Phal</a:t>
            </a:r>
            <a:r>
              <a:rPr lang="pt-BR" altLang="ja-JP" sz="2800" dirty="0"/>
              <a:t>.</a:t>
            </a:r>
            <a:r>
              <a:rPr lang="pt-BR" altLang="ja-JP" sz="2400" dirty="0"/>
              <a:t> </a:t>
            </a:r>
            <a:r>
              <a:rPr lang="pt-BR" altLang="ja-JP" sz="2800" dirty="0"/>
              <a:t>fimbriata</a:t>
            </a:r>
            <a:r>
              <a:rPr lang="pt-BR" altLang="ja-JP" sz="2400" dirty="0"/>
              <a:t>  </a:t>
            </a:r>
            <a:r>
              <a:rPr lang="pt-BR" altLang="ja-JP" sz="2400" dirty="0">
                <a:solidFill>
                  <a:srgbClr val="FFC000"/>
                </a:solidFill>
              </a:rPr>
              <a:t>Java, Sumatra, Borneo </a:t>
            </a:r>
            <a:r>
              <a:rPr lang="pt-BR" altLang="ja-JP" sz="2400" dirty="0"/>
              <a:t>800 – </a:t>
            </a:r>
            <a:r>
              <a:rPr lang="pt-BR" altLang="ja-JP" sz="2400" dirty="0" smtClean="0"/>
              <a:t>1,300m</a:t>
            </a:r>
          </a:p>
          <a:p>
            <a:pPr lvl="2"/>
            <a:r>
              <a:rPr lang="en-US" altLang="ja-JP" sz="2800" dirty="0" smtClean="0"/>
              <a:t>Phal</a:t>
            </a:r>
            <a:r>
              <a:rPr lang="en-US" altLang="ja-JP" sz="2800" dirty="0"/>
              <a:t>.</a:t>
            </a:r>
            <a:r>
              <a:rPr lang="en-US" altLang="ja-JP" sz="2400" dirty="0"/>
              <a:t> </a:t>
            </a:r>
            <a:r>
              <a:rPr lang="en-US" altLang="ja-JP" sz="2800" dirty="0" err="1"/>
              <a:t>amboinensis</a:t>
            </a:r>
            <a:r>
              <a:rPr lang="en-US" altLang="ja-JP" sz="2400" dirty="0"/>
              <a:t>   </a:t>
            </a:r>
            <a:r>
              <a:rPr lang="en-US" altLang="ja-JP" sz="2400" dirty="0">
                <a:solidFill>
                  <a:srgbClr val="FFC000"/>
                </a:solidFill>
              </a:rPr>
              <a:t>Ambon, Sulawesi, PNG</a:t>
            </a:r>
          </a:p>
          <a:p>
            <a:pPr lvl="2"/>
            <a:r>
              <a:rPr lang="pt-BR" altLang="ja-JP" sz="2800" dirty="0"/>
              <a:t>Phal.</a:t>
            </a:r>
            <a:r>
              <a:rPr lang="pt-BR" altLang="ja-JP" sz="2400" dirty="0"/>
              <a:t> </a:t>
            </a:r>
            <a:r>
              <a:rPr lang="pt-BR" altLang="ja-JP" sz="2800" dirty="0"/>
              <a:t>floresensis</a:t>
            </a:r>
            <a:r>
              <a:rPr lang="pt-BR" altLang="ja-JP" sz="2400" dirty="0"/>
              <a:t>  </a:t>
            </a:r>
            <a:r>
              <a:rPr lang="pt-BR" altLang="ja-JP" sz="2400" dirty="0">
                <a:solidFill>
                  <a:srgbClr val="FFC000"/>
                </a:solidFill>
              </a:rPr>
              <a:t>Flores</a:t>
            </a:r>
            <a:r>
              <a:rPr lang="pt-BR" altLang="ja-JP" sz="2400" dirty="0"/>
              <a:t> 100 – </a:t>
            </a:r>
            <a:r>
              <a:rPr lang="pt-BR" altLang="ja-JP" sz="2400" dirty="0" smtClean="0"/>
              <a:t>500m</a:t>
            </a:r>
          </a:p>
          <a:p>
            <a:pPr lvl="2"/>
            <a:r>
              <a:rPr lang="it-IT" altLang="ja-JP" sz="2800" dirty="0"/>
              <a:t>Phal. bellina  </a:t>
            </a:r>
            <a:r>
              <a:rPr lang="it-IT" altLang="ja-JP" sz="2400" dirty="0">
                <a:solidFill>
                  <a:srgbClr val="FFC000"/>
                </a:solidFill>
              </a:rPr>
              <a:t>Borneo</a:t>
            </a:r>
            <a:r>
              <a:rPr lang="it-IT" altLang="ja-JP" sz="2400" dirty="0"/>
              <a:t>  0 – 200m</a:t>
            </a:r>
            <a:r>
              <a:rPr lang="ja-JP" altLang="it-IT" sz="2400" dirty="0"/>
              <a:t>　</a:t>
            </a:r>
            <a:endParaRPr lang="pt-BR" altLang="ja-JP" sz="2400" dirty="0" smtClean="0"/>
          </a:p>
          <a:p>
            <a:pPr lvl="2"/>
            <a:r>
              <a:rPr lang="pt-BR" altLang="ja-JP" sz="2400" dirty="0"/>
              <a:t>Phal. maculate </a:t>
            </a:r>
            <a:r>
              <a:rPr lang="pt-BR" altLang="ja-JP" sz="2400" dirty="0">
                <a:solidFill>
                  <a:srgbClr val="FFC000"/>
                </a:solidFill>
              </a:rPr>
              <a:t>Borneo</a:t>
            </a:r>
            <a:r>
              <a:rPr lang="pt-BR" altLang="ja-JP" sz="2400" dirty="0"/>
              <a:t>, Sulawesi  </a:t>
            </a:r>
            <a:r>
              <a:rPr lang="pt-BR" altLang="ja-JP" sz="2400" dirty="0" smtClean="0"/>
              <a:t>&lt;1,000m</a:t>
            </a:r>
            <a:endParaRPr lang="pt-BR" altLang="ja-JP" sz="2400" dirty="0"/>
          </a:p>
          <a:p>
            <a:pPr lvl="2"/>
            <a:r>
              <a:rPr lang="it-IT" altLang="ja-JP" sz="2800" dirty="0"/>
              <a:t>Phal. gigantea  </a:t>
            </a:r>
            <a:r>
              <a:rPr lang="it-IT" altLang="ja-JP" sz="2400" dirty="0">
                <a:solidFill>
                  <a:srgbClr val="FFC000"/>
                </a:solidFill>
              </a:rPr>
              <a:t>Borneo</a:t>
            </a:r>
            <a:r>
              <a:rPr lang="it-IT" altLang="ja-JP" sz="2400" dirty="0"/>
              <a:t> 0 – 400m</a:t>
            </a:r>
          </a:p>
          <a:p>
            <a:pPr lvl="2"/>
            <a:r>
              <a:rPr lang="en-US" altLang="ja-JP" sz="2800" dirty="0" smtClean="0"/>
              <a:t>Phal</a:t>
            </a:r>
            <a:r>
              <a:rPr lang="en-US" altLang="ja-JP" sz="2800" dirty="0"/>
              <a:t>. </a:t>
            </a:r>
            <a:r>
              <a:rPr lang="en-US" altLang="ja-JP" sz="2800" dirty="0" err="1"/>
              <a:t>doweryensis</a:t>
            </a:r>
            <a:r>
              <a:rPr lang="en-US" altLang="ja-JP" sz="2800" dirty="0"/>
              <a:t> </a:t>
            </a:r>
            <a:r>
              <a:rPr lang="en-US" altLang="ja-JP" sz="2400" dirty="0">
                <a:solidFill>
                  <a:srgbClr val="FFC000"/>
                </a:solidFill>
              </a:rPr>
              <a:t>Borneo</a:t>
            </a:r>
          </a:p>
          <a:p>
            <a:pPr lvl="2"/>
            <a:r>
              <a:rPr lang="en-US" altLang="ja-JP" sz="2800" dirty="0"/>
              <a:t>Phal. </a:t>
            </a:r>
            <a:r>
              <a:rPr lang="en-US" altLang="ja-JP" sz="2800" dirty="0" err="1"/>
              <a:t>modesta</a:t>
            </a:r>
            <a:r>
              <a:rPr lang="en-US" altLang="ja-JP" sz="2800" dirty="0"/>
              <a:t>  </a:t>
            </a:r>
            <a:r>
              <a:rPr lang="en-US" altLang="ja-JP" sz="2400" dirty="0">
                <a:solidFill>
                  <a:srgbClr val="FFC000"/>
                </a:solidFill>
              </a:rPr>
              <a:t>Borneo</a:t>
            </a:r>
            <a:r>
              <a:rPr lang="en-US" altLang="ja-JP" sz="2400" dirty="0"/>
              <a:t> 50 – 900m</a:t>
            </a:r>
          </a:p>
          <a:p>
            <a:pPr lvl="2"/>
            <a:r>
              <a:rPr lang="pt-BR" altLang="ja-JP" sz="2800" dirty="0"/>
              <a:t>Phal. javanica </a:t>
            </a:r>
            <a:r>
              <a:rPr lang="pt-BR" altLang="ja-JP" sz="2400" dirty="0">
                <a:solidFill>
                  <a:srgbClr val="FFC000"/>
                </a:solidFill>
              </a:rPr>
              <a:t>Java</a:t>
            </a:r>
            <a:r>
              <a:rPr lang="pt-BR" altLang="ja-JP" sz="2400" dirty="0"/>
              <a:t>  700 – </a:t>
            </a:r>
            <a:r>
              <a:rPr lang="pt-BR" altLang="ja-JP" sz="2400" dirty="0" smtClean="0"/>
              <a:t>1,000m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607" y="3161956"/>
            <a:ext cx="5290235" cy="347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07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6" y="806821"/>
            <a:ext cx="2891117" cy="289111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6" y="3796550"/>
            <a:ext cx="2891117" cy="289111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797" y="806821"/>
            <a:ext cx="2891117" cy="289111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797" y="3796550"/>
            <a:ext cx="2891117" cy="289111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696" y="806821"/>
            <a:ext cx="2857104" cy="289111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582" y="791133"/>
            <a:ext cx="2906805" cy="290680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748" y="3796550"/>
            <a:ext cx="2891117" cy="289111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582" y="3796550"/>
            <a:ext cx="2891117" cy="2891117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165846" y="61878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3200" dirty="0" err="1" smtClean="0"/>
              <a:t>Polychilos</a:t>
            </a:r>
            <a:r>
              <a:rPr lang="ja-JP" altLang="en-US" sz="3200" dirty="0" smtClean="0"/>
              <a:t>　</a:t>
            </a:r>
            <a:r>
              <a:rPr lang="en-US" altLang="ja-JP" sz="3200" dirty="0" smtClean="0"/>
              <a:t>Section </a:t>
            </a:r>
            <a:r>
              <a:rPr lang="en-US" altLang="ja-JP" sz="3200" dirty="0" err="1"/>
              <a:t>Amboinenses</a:t>
            </a:r>
            <a:endParaRPr lang="en-US" altLang="ja-JP" sz="32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672683" y="3356517"/>
            <a:ext cx="1237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solidFill>
                  <a:schemeClr val="bg1"/>
                </a:solidFill>
              </a:rPr>
              <a:t>fimbriata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928839" y="3323063"/>
            <a:ext cx="1070517" cy="374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solidFill>
                  <a:schemeClr val="bg1"/>
                </a:solidFill>
              </a:rPr>
              <a:t>macuata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902663" y="3323063"/>
            <a:ext cx="1137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solidFill>
                  <a:schemeClr val="bg1"/>
                </a:solidFill>
              </a:rPr>
              <a:t>modesta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1062938" y="3323063"/>
            <a:ext cx="1014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solidFill>
                  <a:schemeClr val="bg1"/>
                </a:solidFill>
              </a:rPr>
              <a:t>javanica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538869" y="6333893"/>
            <a:ext cx="1496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f</a:t>
            </a:r>
            <a:r>
              <a:rPr kumimoji="1" lang="en-US" altLang="ja-JP" dirty="0" err="1" smtClean="0">
                <a:solidFill>
                  <a:schemeClr val="bg1"/>
                </a:solidFill>
              </a:rPr>
              <a:t>florensensis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583151" y="6255834"/>
            <a:ext cx="141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schemeClr val="bg1"/>
                </a:solidFill>
              </a:rPr>
              <a:t>doweryensis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110984" y="6208637"/>
            <a:ext cx="929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solidFill>
                  <a:schemeClr val="bg1"/>
                </a:solidFill>
              </a:rPr>
              <a:t>venosa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0571358" y="6255834"/>
            <a:ext cx="1427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solidFill>
                  <a:schemeClr val="bg1"/>
                </a:solidFill>
              </a:rPr>
              <a:t>amboinensis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536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98358" y="346164"/>
            <a:ext cx="10515600" cy="559301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胡蝶</a:t>
            </a:r>
            <a:r>
              <a:rPr lang="zh-TW" altLang="en-US" dirty="0" smtClean="0"/>
              <a:t>蘭</a:t>
            </a:r>
            <a:r>
              <a:rPr lang="ja-JP" altLang="en-US" dirty="0" smtClean="0"/>
              <a:t>原種分布域</a:t>
            </a:r>
            <a:endParaRPr kumimoji="1" lang="ja-JP" altLang="en-US" dirty="0"/>
          </a:p>
        </p:txBody>
      </p:sp>
      <p:pic>
        <p:nvPicPr>
          <p:cNvPr id="10" name="コンテンツ プレースホルダー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211" y="1078374"/>
            <a:ext cx="6594822" cy="4337927"/>
          </a:xfrm>
        </p:spPr>
      </p:pic>
      <p:sp>
        <p:nvSpPr>
          <p:cNvPr id="3" name="テキスト ボックス 2"/>
          <p:cNvSpPr txBox="1"/>
          <p:nvPr/>
        </p:nvSpPr>
        <p:spPr>
          <a:xfrm>
            <a:off x="6685548" y="2636277"/>
            <a:ext cx="1720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err="1" smtClean="0">
                <a:solidFill>
                  <a:prstClr val="black"/>
                </a:solidFill>
              </a:rPr>
              <a:t>Aphyllae</a:t>
            </a:r>
            <a:endParaRPr lang="en-US" altLang="ja-JP" b="1" dirty="0" smtClean="0">
              <a:solidFill>
                <a:prstClr val="black"/>
              </a:solidFill>
            </a:endParaRPr>
          </a:p>
          <a:p>
            <a:r>
              <a:rPr lang="en-US" altLang="ja-JP" b="1" dirty="0" err="1" smtClean="0">
                <a:solidFill>
                  <a:prstClr val="black"/>
                </a:solidFill>
              </a:rPr>
              <a:t>Parishianae</a:t>
            </a:r>
            <a:endParaRPr lang="en-US" altLang="ja-JP" b="1" dirty="0" smtClean="0">
              <a:solidFill>
                <a:prstClr val="black"/>
              </a:solidFill>
            </a:endParaRPr>
          </a:p>
          <a:p>
            <a:r>
              <a:rPr lang="en-US" altLang="ja-JP" b="1" dirty="0" err="1" smtClean="0">
                <a:solidFill>
                  <a:prstClr val="black"/>
                </a:solidFill>
              </a:rPr>
              <a:t>Poboscidioides</a:t>
            </a:r>
            <a:endParaRPr lang="ja-JP" altLang="en-US" b="1" dirty="0">
              <a:solidFill>
                <a:prstClr val="black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949622" y="4251243"/>
            <a:ext cx="2033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err="1" smtClean="0">
                <a:solidFill>
                  <a:prstClr val="black"/>
                </a:solidFill>
              </a:rPr>
              <a:t>Polychilos</a:t>
            </a:r>
            <a:endParaRPr lang="en-US" altLang="ja-JP" b="1" dirty="0" smtClean="0">
              <a:solidFill>
                <a:prstClr val="black"/>
              </a:solidFill>
            </a:endParaRPr>
          </a:p>
          <a:p>
            <a:r>
              <a:rPr lang="en-US" altLang="ja-JP" b="1" dirty="0" smtClean="0">
                <a:solidFill>
                  <a:prstClr val="black"/>
                </a:solidFill>
              </a:rPr>
              <a:t>Phalaenopsis</a:t>
            </a:r>
            <a:endParaRPr lang="ja-JP" altLang="en-US" b="1" dirty="0">
              <a:solidFill>
                <a:prstClr val="black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23385" y="1078374"/>
            <a:ext cx="404789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 smtClean="0">
                <a:solidFill>
                  <a:prstClr val="black"/>
                </a:solidFill>
              </a:rPr>
              <a:t>胡蝶蘭原種</a:t>
            </a:r>
            <a:endParaRPr lang="en-US" altLang="ja-JP" b="1" dirty="0">
              <a:solidFill>
                <a:prstClr val="black"/>
              </a:solidFill>
            </a:endParaRPr>
          </a:p>
          <a:p>
            <a:r>
              <a:rPr lang="en-US" altLang="ja-JP" dirty="0" smtClean="0">
                <a:solidFill>
                  <a:prstClr val="black"/>
                </a:solidFill>
              </a:rPr>
              <a:t>5</a:t>
            </a:r>
            <a:r>
              <a:rPr lang="ja-JP" altLang="en-US" dirty="0" smtClean="0">
                <a:solidFill>
                  <a:prstClr val="black"/>
                </a:solidFill>
              </a:rPr>
              <a:t>亜属</a:t>
            </a:r>
            <a:r>
              <a:rPr lang="en-US" altLang="ja-JP" dirty="0" smtClean="0">
                <a:solidFill>
                  <a:prstClr val="black"/>
                </a:solidFill>
              </a:rPr>
              <a:t>8</a:t>
            </a:r>
            <a:r>
              <a:rPr lang="ja-JP" altLang="en-US" dirty="0" smtClean="0">
                <a:solidFill>
                  <a:prstClr val="black"/>
                </a:solidFill>
              </a:rPr>
              <a:t>節　凡そ</a:t>
            </a:r>
            <a:r>
              <a:rPr lang="en-US" altLang="ja-JP" dirty="0" smtClean="0">
                <a:solidFill>
                  <a:prstClr val="black"/>
                </a:solidFill>
              </a:rPr>
              <a:t>70</a:t>
            </a:r>
            <a:r>
              <a:rPr lang="ja-JP" altLang="en-US" dirty="0" smtClean="0">
                <a:solidFill>
                  <a:prstClr val="black"/>
                </a:solidFill>
              </a:rPr>
              <a:t>種 （</a:t>
            </a:r>
            <a:r>
              <a:rPr lang="en-US" altLang="ja-JP" dirty="0" smtClean="0">
                <a:solidFill>
                  <a:prstClr val="black"/>
                </a:solidFill>
              </a:rPr>
              <a:t>2001</a:t>
            </a:r>
            <a:r>
              <a:rPr lang="ja-JP" altLang="en-US" dirty="0" smtClean="0">
                <a:solidFill>
                  <a:prstClr val="black"/>
                </a:solidFill>
              </a:rPr>
              <a:t>年）</a:t>
            </a:r>
            <a:endParaRPr lang="en-US" altLang="ja-JP" dirty="0" smtClean="0">
              <a:solidFill>
                <a:prstClr val="black"/>
              </a:solidFill>
            </a:endParaRPr>
          </a:p>
          <a:p>
            <a:endParaRPr lang="en-US" altLang="ja-JP" dirty="0" smtClean="0">
              <a:solidFill>
                <a:prstClr val="black"/>
              </a:solidFill>
            </a:endParaRPr>
          </a:p>
          <a:p>
            <a:r>
              <a:rPr lang="en-US" altLang="ja-JP" dirty="0" smtClean="0"/>
              <a:t>Subgenus </a:t>
            </a:r>
            <a:r>
              <a:rPr lang="en-US" altLang="ja-JP" dirty="0" err="1" smtClean="0"/>
              <a:t>Aphyllae</a:t>
            </a:r>
            <a:endParaRPr lang="en-US" altLang="ja-JP" dirty="0" smtClean="0"/>
          </a:p>
          <a:p>
            <a:r>
              <a:rPr lang="en-US" altLang="ja-JP" dirty="0"/>
              <a:t>Subgenus </a:t>
            </a:r>
            <a:r>
              <a:rPr lang="en-US" altLang="ja-JP" dirty="0" err="1" smtClean="0"/>
              <a:t>Parishianae</a:t>
            </a:r>
            <a:endParaRPr lang="en-US" altLang="ja-JP" dirty="0" smtClean="0"/>
          </a:p>
          <a:p>
            <a:r>
              <a:rPr lang="en-US" altLang="ja-JP" dirty="0"/>
              <a:t>Subgenus </a:t>
            </a:r>
            <a:r>
              <a:rPr lang="en-US" altLang="ja-JP" dirty="0" err="1" smtClean="0"/>
              <a:t>Proboscidioides</a:t>
            </a:r>
            <a:endParaRPr lang="en-US" altLang="ja-JP" dirty="0"/>
          </a:p>
          <a:p>
            <a:r>
              <a:rPr lang="en-US" altLang="ja-JP" dirty="0"/>
              <a:t>Subgenus </a:t>
            </a:r>
            <a:r>
              <a:rPr lang="en-US" altLang="ja-JP" dirty="0" err="1" smtClean="0"/>
              <a:t>Polychilos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Section </a:t>
            </a:r>
            <a:r>
              <a:rPr lang="en-US" altLang="ja-JP" dirty="0" err="1" smtClean="0"/>
              <a:t>Polychilos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Section </a:t>
            </a:r>
            <a:r>
              <a:rPr lang="en-US" altLang="ja-JP" dirty="0" err="1" smtClean="0"/>
              <a:t>Fuscatae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Section </a:t>
            </a:r>
            <a:r>
              <a:rPr lang="en-US" altLang="ja-JP" dirty="0" err="1" smtClean="0"/>
              <a:t>Amboinenses</a:t>
            </a:r>
            <a:endParaRPr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 Section </a:t>
            </a:r>
            <a:r>
              <a:rPr lang="en-US" altLang="ja-JP" dirty="0" err="1" smtClean="0"/>
              <a:t>Zebrinae</a:t>
            </a:r>
            <a:endParaRPr lang="en-US" altLang="ja-JP" dirty="0"/>
          </a:p>
          <a:p>
            <a:r>
              <a:rPr lang="en-US" altLang="ja-JP" dirty="0"/>
              <a:t>Subgenus </a:t>
            </a:r>
            <a:r>
              <a:rPr lang="en-US" altLang="ja-JP" dirty="0" smtClean="0"/>
              <a:t>Phalaenopsis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  Section Phalaenopsis</a:t>
            </a:r>
          </a:p>
          <a:p>
            <a:r>
              <a:rPr lang="en-US" altLang="ja-JP" dirty="0">
                <a:solidFill>
                  <a:prstClr val="black"/>
                </a:solidFill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</a:rPr>
              <a:t>   Section </a:t>
            </a:r>
            <a:r>
              <a:rPr lang="en-US" altLang="ja-JP" dirty="0" err="1" smtClean="0">
                <a:solidFill>
                  <a:prstClr val="black"/>
                </a:solidFill>
              </a:rPr>
              <a:t>Deliciosae</a:t>
            </a:r>
            <a:endParaRPr lang="en-US" altLang="ja-JP" dirty="0" smtClean="0">
              <a:solidFill>
                <a:prstClr val="black"/>
              </a:solidFill>
            </a:endParaRPr>
          </a:p>
          <a:p>
            <a:r>
              <a:rPr lang="en-US" altLang="ja-JP" dirty="0">
                <a:solidFill>
                  <a:prstClr val="black"/>
                </a:solidFill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</a:rPr>
              <a:t>   Section Esmeralda</a:t>
            </a:r>
          </a:p>
          <a:p>
            <a:r>
              <a:rPr lang="en-US" altLang="ja-JP" dirty="0">
                <a:solidFill>
                  <a:prstClr val="black"/>
                </a:solidFill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</a:rPr>
              <a:t>   Section </a:t>
            </a:r>
            <a:r>
              <a:rPr lang="en-US" altLang="ja-JP" dirty="0" err="1" smtClean="0">
                <a:solidFill>
                  <a:prstClr val="black"/>
                </a:solidFill>
              </a:rPr>
              <a:t>Stauroglottis</a:t>
            </a:r>
            <a:r>
              <a:rPr lang="en-US" altLang="ja-JP" dirty="0" smtClean="0">
                <a:solidFill>
                  <a:prstClr val="black"/>
                </a:solidFill>
              </a:rPr>
              <a:t> </a:t>
            </a:r>
            <a:endParaRPr lang="en-US" altLang="ja-JP" dirty="0">
              <a:solidFill>
                <a:prstClr val="black"/>
              </a:solidFill>
            </a:endParaRPr>
          </a:p>
          <a:p>
            <a:endParaRPr lang="en-US" altLang="ja-JP" dirty="0">
              <a:solidFill>
                <a:prstClr val="black"/>
              </a:solidFill>
            </a:endParaRPr>
          </a:p>
          <a:p>
            <a:r>
              <a:rPr lang="en-US" altLang="ja-JP" dirty="0" err="1" smtClean="0">
                <a:solidFill>
                  <a:prstClr val="black"/>
                </a:solidFill>
              </a:rPr>
              <a:t>Sedirea</a:t>
            </a:r>
            <a:r>
              <a:rPr lang="en-US" altLang="ja-JP" dirty="0" smtClean="0">
                <a:solidFill>
                  <a:prstClr val="black"/>
                </a:solidFill>
              </a:rPr>
              <a:t> (2013</a:t>
            </a:r>
            <a:r>
              <a:rPr lang="ja-JP" altLang="en-US" dirty="0" smtClean="0">
                <a:solidFill>
                  <a:prstClr val="black"/>
                </a:solidFill>
              </a:rPr>
              <a:t>年）</a:t>
            </a:r>
            <a:endParaRPr lang="en-US" altLang="ja-JP" dirty="0" smtClean="0">
              <a:solidFill>
                <a:prstClr val="black"/>
              </a:solidFill>
            </a:endParaRPr>
          </a:p>
          <a:p>
            <a:r>
              <a:rPr lang="en-US" altLang="ja-JP" dirty="0" err="1" smtClean="0">
                <a:solidFill>
                  <a:prstClr val="black"/>
                </a:solidFill>
              </a:rPr>
              <a:t>Nothodoritis</a:t>
            </a:r>
            <a:r>
              <a:rPr lang="ja-JP" altLang="en-US" dirty="0" err="1" smtClean="0">
                <a:solidFill>
                  <a:prstClr val="black"/>
                </a:solidFill>
              </a:rPr>
              <a:t>、</a:t>
            </a:r>
            <a:r>
              <a:rPr lang="en-US" altLang="ja-JP" dirty="0" err="1" smtClean="0">
                <a:solidFill>
                  <a:prstClr val="black"/>
                </a:solidFill>
              </a:rPr>
              <a:t>Ornithochilus,Lesliea</a:t>
            </a:r>
            <a:endParaRPr lang="en-US" altLang="ja-JP" dirty="0" smtClean="0">
              <a:solidFill>
                <a:prstClr val="black"/>
              </a:solidFill>
            </a:endParaRPr>
          </a:p>
          <a:p>
            <a:r>
              <a:rPr lang="ja-JP" altLang="en-US" dirty="0" smtClean="0">
                <a:solidFill>
                  <a:prstClr val="black"/>
                </a:solidFill>
              </a:rPr>
              <a:t>が加わる。</a:t>
            </a:r>
            <a:endParaRPr lang="en-US" altLang="ja-JP" dirty="0" smtClean="0">
              <a:solidFill>
                <a:prstClr val="black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712466" y="5545747"/>
            <a:ext cx="6474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prstClr val="black"/>
                </a:solidFill>
              </a:rPr>
              <a:t>分布域</a:t>
            </a:r>
            <a:endParaRPr lang="en-US" altLang="ja-JP" b="1" dirty="0">
              <a:solidFill>
                <a:prstClr val="black"/>
              </a:solidFill>
            </a:endParaRPr>
          </a:p>
          <a:p>
            <a:r>
              <a:rPr lang="ja-JP" altLang="en-US" dirty="0">
                <a:solidFill>
                  <a:prstClr val="black"/>
                </a:solidFill>
              </a:rPr>
              <a:t>最西：　インド北部、スリランカ</a:t>
            </a:r>
            <a:endParaRPr lang="en-US" altLang="ja-JP" dirty="0">
              <a:solidFill>
                <a:prstClr val="black"/>
              </a:solidFill>
            </a:endParaRPr>
          </a:p>
          <a:p>
            <a:r>
              <a:rPr lang="ja-JP" altLang="en-US" dirty="0">
                <a:solidFill>
                  <a:prstClr val="black"/>
                </a:solidFill>
              </a:rPr>
              <a:t>最北：　中国雲南、台湾、フィリピン</a:t>
            </a:r>
            <a:endParaRPr lang="en-US" altLang="ja-JP" dirty="0">
              <a:solidFill>
                <a:prstClr val="black"/>
              </a:solidFill>
            </a:endParaRPr>
          </a:p>
          <a:p>
            <a:r>
              <a:rPr lang="ja-JP" altLang="en-US" dirty="0">
                <a:solidFill>
                  <a:prstClr val="black"/>
                </a:solidFill>
              </a:rPr>
              <a:t>最東：　</a:t>
            </a:r>
            <a:r>
              <a:rPr lang="en-US" altLang="ja-JP" dirty="0">
                <a:solidFill>
                  <a:prstClr val="black"/>
                </a:solidFill>
              </a:rPr>
              <a:t>PNG</a:t>
            </a:r>
            <a:r>
              <a:rPr lang="ja-JP" altLang="en-US" dirty="0" err="1">
                <a:solidFill>
                  <a:prstClr val="black"/>
                </a:solidFill>
              </a:rPr>
              <a:t>、</a:t>
            </a:r>
            <a:r>
              <a:rPr lang="ja-JP" altLang="en-US" dirty="0">
                <a:solidFill>
                  <a:prstClr val="black"/>
                </a:solidFill>
              </a:rPr>
              <a:t>オーストラリア</a:t>
            </a:r>
            <a:endParaRPr lang="en-US" altLang="ja-JP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95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791" y="967450"/>
            <a:ext cx="2843543" cy="2843543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4644039" y="3430471"/>
            <a:ext cx="1662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prstClr val="white"/>
                </a:solidFill>
              </a:rPr>
              <a:t>Gigantea</a:t>
            </a:r>
            <a:r>
              <a:rPr lang="en-US" altLang="ja-JP" dirty="0" smtClean="0">
                <a:solidFill>
                  <a:prstClr val="white"/>
                </a:solidFill>
              </a:rPr>
              <a:t> Sabah</a:t>
            </a:r>
            <a:endParaRPr lang="ja-JP" altLang="en-US" dirty="0">
              <a:solidFill>
                <a:prstClr val="white"/>
              </a:solidFill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856" y="997930"/>
            <a:ext cx="2834640" cy="2828544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7518051" y="3441661"/>
            <a:ext cx="1662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prstClr val="white"/>
                </a:solidFill>
              </a:rPr>
              <a:t>Gigantea</a:t>
            </a:r>
            <a:r>
              <a:rPr lang="en-US" altLang="ja-JP" dirty="0" smtClean="0">
                <a:solidFill>
                  <a:prstClr val="white"/>
                </a:solidFill>
              </a:rPr>
              <a:t> Sabah</a:t>
            </a:r>
            <a:endParaRPr lang="ja-JP" altLang="en-US" dirty="0">
              <a:solidFill>
                <a:prstClr val="white"/>
              </a:solidFill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820" y="3863913"/>
            <a:ext cx="2840736" cy="2846832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698464" y="6274014"/>
            <a:ext cx="1662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prstClr val="white"/>
                </a:solidFill>
              </a:rPr>
              <a:t>Gigantea</a:t>
            </a:r>
            <a:r>
              <a:rPr lang="en-US" altLang="ja-JP" dirty="0" smtClean="0">
                <a:solidFill>
                  <a:prstClr val="white"/>
                </a:solidFill>
              </a:rPr>
              <a:t> Sabah</a:t>
            </a:r>
            <a:endParaRPr lang="ja-JP" altLang="en-US" dirty="0">
              <a:solidFill>
                <a:prstClr val="white"/>
              </a:solidFill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60" y="3883445"/>
            <a:ext cx="2840736" cy="2840736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7518052" y="6341413"/>
            <a:ext cx="1662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prstClr val="white"/>
                </a:solidFill>
              </a:rPr>
              <a:t>Gigantea</a:t>
            </a:r>
            <a:r>
              <a:rPr lang="en-US" altLang="ja-JP" dirty="0" smtClean="0">
                <a:solidFill>
                  <a:prstClr val="white"/>
                </a:solidFill>
              </a:rPr>
              <a:t> </a:t>
            </a:r>
            <a:r>
              <a:rPr lang="en-US" altLang="ja-JP" dirty="0" err="1" smtClean="0">
                <a:solidFill>
                  <a:prstClr val="white"/>
                </a:solidFill>
              </a:rPr>
              <a:t>aurea</a:t>
            </a:r>
            <a:endParaRPr lang="ja-JP" altLang="en-US" dirty="0">
              <a:solidFill>
                <a:prstClr val="white"/>
              </a:solidFill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773" y="992606"/>
            <a:ext cx="2822448" cy="2822448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0363185" y="3368639"/>
            <a:ext cx="1662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prstClr val="white"/>
                </a:solidFill>
              </a:rPr>
              <a:t>Gigantea</a:t>
            </a:r>
            <a:r>
              <a:rPr lang="en-US" altLang="ja-JP" dirty="0" smtClean="0">
                <a:solidFill>
                  <a:prstClr val="white"/>
                </a:solidFill>
              </a:rPr>
              <a:t> alba</a:t>
            </a:r>
            <a:endParaRPr lang="ja-JP" altLang="en-US" dirty="0">
              <a:solidFill>
                <a:prstClr val="white"/>
              </a:solidFill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700" y="3873057"/>
            <a:ext cx="2822448" cy="2828544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9892123" y="6341413"/>
            <a:ext cx="2133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prstClr val="white"/>
                </a:solidFill>
              </a:rPr>
              <a:t>Gigantea</a:t>
            </a:r>
            <a:r>
              <a:rPr lang="en-US" altLang="ja-JP" dirty="0" smtClean="0">
                <a:solidFill>
                  <a:prstClr val="white"/>
                </a:solidFill>
              </a:rPr>
              <a:t> Kalimantan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727350" y="106879"/>
            <a:ext cx="2790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 smtClean="0">
                <a:solidFill>
                  <a:prstClr val="black"/>
                </a:solidFill>
              </a:rPr>
              <a:t>Phal. </a:t>
            </a:r>
            <a:r>
              <a:rPr lang="en-US" altLang="ja-JP" sz="3600" dirty="0" err="1" smtClean="0">
                <a:solidFill>
                  <a:prstClr val="black"/>
                </a:solidFill>
              </a:rPr>
              <a:t>gigantea</a:t>
            </a:r>
            <a:endParaRPr lang="ja-JP" altLang="en-US" sz="3600" dirty="0">
              <a:solidFill>
                <a:prstClr val="black"/>
              </a:solidFill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2" y="967450"/>
            <a:ext cx="3371088" cy="571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78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5020" y="4658308"/>
            <a:ext cx="2671326" cy="2137060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548" y="4658308"/>
            <a:ext cx="2671327" cy="213706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475" y="230029"/>
            <a:ext cx="2671327" cy="213706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482" y="2439771"/>
            <a:ext cx="2682320" cy="214585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477" y="4658308"/>
            <a:ext cx="2671326" cy="2137061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300" y="225468"/>
            <a:ext cx="2677029" cy="214162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003" y="2414856"/>
            <a:ext cx="2671327" cy="2137061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003" y="4658309"/>
            <a:ext cx="2671327" cy="2137061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18" y="937622"/>
            <a:ext cx="5475163" cy="3601441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536667" y="225468"/>
            <a:ext cx="5300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 smtClean="0">
                <a:solidFill>
                  <a:prstClr val="black"/>
                </a:solidFill>
              </a:rPr>
              <a:t>Phal. </a:t>
            </a:r>
            <a:r>
              <a:rPr lang="en-US" altLang="ja-JP" sz="4000" dirty="0" err="1" smtClean="0">
                <a:solidFill>
                  <a:prstClr val="black"/>
                </a:solidFill>
              </a:rPr>
              <a:t>bellina</a:t>
            </a:r>
            <a:r>
              <a:rPr lang="en-US" altLang="ja-JP" sz="4000" dirty="0" smtClean="0">
                <a:solidFill>
                  <a:prstClr val="black"/>
                </a:solidFill>
              </a:rPr>
              <a:t> </a:t>
            </a:r>
            <a:endParaRPr lang="ja-JP" altLang="en-US" sz="4000" dirty="0">
              <a:solidFill>
                <a:prstClr val="black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876800" y="6495393"/>
            <a:ext cx="1200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solidFill>
                  <a:schemeClr val="bg1"/>
                </a:solidFill>
              </a:rPr>
              <a:t>punctata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31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13" y="2618710"/>
            <a:ext cx="6096188" cy="4064125"/>
          </a:xfrm>
          <a:prstGeom prst="rect">
            <a:avLst/>
          </a:prstGeom>
        </p:spPr>
      </p:pic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220" y="520154"/>
            <a:ext cx="6295670" cy="4197113"/>
          </a:xfrm>
        </p:spPr>
      </p:pic>
      <p:sp>
        <p:nvSpPr>
          <p:cNvPr id="6" name="テキスト ボックス 5"/>
          <p:cNvSpPr txBox="1"/>
          <p:nvPr/>
        </p:nvSpPr>
        <p:spPr>
          <a:xfrm>
            <a:off x="611200" y="2137558"/>
            <a:ext cx="2066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</a:rPr>
              <a:t>Phal. </a:t>
            </a:r>
            <a:r>
              <a:rPr lang="en-US" altLang="ja-JP" sz="2400" dirty="0" err="1" smtClean="0">
                <a:solidFill>
                  <a:prstClr val="black"/>
                </a:solidFill>
              </a:rPr>
              <a:t>gigantea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117777" y="4717267"/>
            <a:ext cx="1835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</a:rPr>
              <a:t>Phal. </a:t>
            </a:r>
            <a:r>
              <a:rPr lang="en-US" altLang="ja-JP" sz="2400" dirty="0" err="1" smtClean="0">
                <a:solidFill>
                  <a:prstClr val="black"/>
                </a:solidFill>
              </a:rPr>
              <a:t>bellina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040715" y="5965902"/>
            <a:ext cx="4806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マレーシア栽培家の自然木に活着させた栽培法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259317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40" y="4618161"/>
            <a:ext cx="2650823" cy="2120659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162" y="4618161"/>
            <a:ext cx="2650823" cy="212065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384" y="228930"/>
            <a:ext cx="2658927" cy="212714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384" y="4618161"/>
            <a:ext cx="2658927" cy="212714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857" y="2401053"/>
            <a:ext cx="2658927" cy="212714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109" y="234843"/>
            <a:ext cx="2653999" cy="2123199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109" y="2404997"/>
            <a:ext cx="2653999" cy="2123199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109" y="4622104"/>
            <a:ext cx="2653999" cy="2123199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40" y="1021324"/>
            <a:ext cx="5331392" cy="3506871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789140" y="265213"/>
            <a:ext cx="3294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 smtClean="0">
                <a:solidFill>
                  <a:prstClr val="black"/>
                </a:solidFill>
              </a:rPr>
              <a:t>Phal. </a:t>
            </a:r>
            <a:r>
              <a:rPr lang="en-US" altLang="ja-JP" sz="4000" dirty="0" err="1" smtClean="0">
                <a:solidFill>
                  <a:prstClr val="black"/>
                </a:solidFill>
              </a:rPr>
              <a:t>violacea</a:t>
            </a:r>
            <a:endParaRPr lang="ja-JP" alt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94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87053" y="39448"/>
            <a:ext cx="10515600" cy="474119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Phal. </a:t>
            </a:r>
            <a:r>
              <a:rPr kumimoji="1" lang="en-US" altLang="ja-JP" dirty="0" err="1" smtClean="0"/>
              <a:t>amboinensis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58" y="498282"/>
            <a:ext cx="2612571" cy="2022015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849" y="513567"/>
            <a:ext cx="2612570" cy="202201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271" y="460810"/>
            <a:ext cx="2574360" cy="205948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342" y="460809"/>
            <a:ext cx="2574360" cy="205948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58" y="2567835"/>
            <a:ext cx="2612571" cy="209005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849" y="2567836"/>
            <a:ext cx="2612570" cy="2090056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597" y="2614728"/>
            <a:ext cx="2612570" cy="2090056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341" y="2598255"/>
            <a:ext cx="2574545" cy="2059636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58" y="4715196"/>
            <a:ext cx="2612571" cy="2090057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849" y="4715196"/>
            <a:ext cx="2612571" cy="2090057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596" y="4735849"/>
            <a:ext cx="2586755" cy="2069404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341" y="4735850"/>
            <a:ext cx="2586755" cy="2069404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4360127" y="39448"/>
            <a:ext cx="6768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prstClr val="black"/>
                </a:solidFill>
              </a:rPr>
              <a:t>特徴：色の変化はないがパターンが開花毎で変化</a:t>
            </a:r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6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603" y="762080"/>
            <a:ext cx="7470842" cy="4983052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3323063" y="5943600"/>
            <a:ext cx="5609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4</a:t>
            </a:r>
            <a:r>
              <a:rPr kumimoji="1" lang="ja-JP" altLang="en-US" dirty="0" smtClean="0"/>
              <a:t>倍体と思われる</a:t>
            </a:r>
            <a:r>
              <a:rPr kumimoji="1" lang="en-US" altLang="ja-JP" dirty="0" smtClean="0"/>
              <a:t>Phal.</a:t>
            </a:r>
            <a:r>
              <a:rPr kumimoji="1" lang="ja-JP" altLang="en-US" dirty="0" smtClean="0"/>
              <a:t> </a:t>
            </a:r>
            <a:r>
              <a:rPr kumimoji="1" lang="en-US" altLang="ja-JP" dirty="0" err="1" smtClean="0"/>
              <a:t>amboinensis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yellow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131275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44384" y="247397"/>
            <a:ext cx="10898796" cy="5960832"/>
          </a:xfrm>
        </p:spPr>
        <p:txBody>
          <a:bodyPr>
            <a:normAutofit/>
          </a:bodyPr>
          <a:lstStyle/>
          <a:p>
            <a:r>
              <a:rPr kumimoji="1" lang="en-US" altLang="ja-JP" sz="3600" dirty="0" err="1" smtClean="0"/>
              <a:t>Polychilos</a:t>
            </a:r>
            <a:endParaRPr kumimoji="1" lang="en-US" altLang="ja-JP" sz="3600" dirty="0" smtClean="0"/>
          </a:p>
          <a:p>
            <a:pPr lvl="1"/>
            <a:r>
              <a:rPr kumimoji="1" lang="en-US" altLang="ja-JP" sz="3200" dirty="0" smtClean="0"/>
              <a:t>Section </a:t>
            </a:r>
            <a:r>
              <a:rPr kumimoji="1" lang="en-US" altLang="ja-JP" sz="3200" dirty="0" err="1" smtClean="0"/>
              <a:t>Amboinenses</a:t>
            </a:r>
            <a:endParaRPr kumimoji="1" lang="en-US" altLang="ja-JP" sz="3200" dirty="0" smtClean="0"/>
          </a:p>
          <a:p>
            <a:pPr lvl="2"/>
            <a:r>
              <a:rPr lang="en-US" altLang="ja-JP" sz="2800" dirty="0" smtClean="0"/>
              <a:t>Phal. </a:t>
            </a:r>
            <a:r>
              <a:rPr lang="en-US" altLang="ja-JP" sz="2800" dirty="0" err="1" smtClean="0"/>
              <a:t>pulchra</a:t>
            </a:r>
            <a:r>
              <a:rPr lang="ja-JP" altLang="en-US" sz="2800" dirty="0" smtClean="0"/>
              <a:t>　</a:t>
            </a:r>
            <a:r>
              <a:rPr lang="en-US" altLang="ja-JP" sz="2600" dirty="0" smtClean="0">
                <a:solidFill>
                  <a:srgbClr val="FFC000"/>
                </a:solidFill>
              </a:rPr>
              <a:t>Philippines</a:t>
            </a:r>
            <a:r>
              <a:rPr lang="ja-JP" altLang="en-US" sz="2600" dirty="0" smtClean="0">
                <a:solidFill>
                  <a:srgbClr val="FFC000"/>
                </a:solidFill>
              </a:rPr>
              <a:t>　</a:t>
            </a:r>
            <a:r>
              <a:rPr lang="en-US" altLang="ja-JP" sz="2600" dirty="0" smtClean="0"/>
              <a:t>100 – 600m</a:t>
            </a:r>
          </a:p>
          <a:p>
            <a:pPr lvl="2"/>
            <a:r>
              <a:rPr lang="en-US" altLang="ja-JP" sz="2800" dirty="0" smtClean="0"/>
              <a:t>Phal</a:t>
            </a:r>
            <a:r>
              <a:rPr lang="en-US" altLang="ja-JP" sz="2800" dirty="0"/>
              <a:t>. </a:t>
            </a:r>
            <a:r>
              <a:rPr lang="en-US" altLang="ja-JP" sz="2800" dirty="0" err="1"/>
              <a:t>micholitzii</a:t>
            </a:r>
            <a:r>
              <a:rPr lang="en-US" altLang="ja-JP" sz="2800" dirty="0"/>
              <a:t>  </a:t>
            </a:r>
            <a:r>
              <a:rPr lang="en-US" altLang="ja-JP" sz="2600" dirty="0">
                <a:solidFill>
                  <a:srgbClr val="FFC000"/>
                </a:solidFill>
              </a:rPr>
              <a:t>Philippines</a:t>
            </a:r>
            <a:r>
              <a:rPr lang="en-US" altLang="ja-JP" sz="2600" dirty="0"/>
              <a:t> 50 – </a:t>
            </a:r>
            <a:r>
              <a:rPr lang="en-US" altLang="ja-JP" sz="2600" dirty="0" smtClean="0"/>
              <a:t>900m</a:t>
            </a:r>
          </a:p>
          <a:p>
            <a:pPr lvl="2"/>
            <a:r>
              <a:rPr lang="en-US" altLang="ja-JP" sz="2600" dirty="0" smtClean="0"/>
              <a:t>Phal</a:t>
            </a:r>
            <a:r>
              <a:rPr lang="en-US" altLang="ja-JP" sz="2600" dirty="0"/>
              <a:t>. </a:t>
            </a:r>
            <a:r>
              <a:rPr lang="en-US" altLang="ja-JP" sz="2600" dirty="0" err="1"/>
              <a:t>lueddemanniana</a:t>
            </a:r>
            <a:r>
              <a:rPr lang="en-US" altLang="ja-JP" sz="2600" dirty="0"/>
              <a:t>  </a:t>
            </a:r>
            <a:r>
              <a:rPr lang="en-US" altLang="ja-JP" sz="2600" dirty="0">
                <a:solidFill>
                  <a:srgbClr val="FFC000"/>
                </a:solidFill>
              </a:rPr>
              <a:t>Philippines</a:t>
            </a:r>
            <a:r>
              <a:rPr lang="en-US" altLang="ja-JP" sz="2600" dirty="0"/>
              <a:t> &lt;500m</a:t>
            </a:r>
          </a:p>
          <a:p>
            <a:pPr lvl="2"/>
            <a:r>
              <a:rPr lang="en-US" altLang="ja-JP" sz="2600" dirty="0"/>
              <a:t>Phal. </a:t>
            </a:r>
            <a:r>
              <a:rPr lang="en-US" altLang="ja-JP" sz="2600" dirty="0" err="1"/>
              <a:t>reichenbachiana</a:t>
            </a:r>
            <a:r>
              <a:rPr lang="en-US" altLang="ja-JP" sz="2600" dirty="0"/>
              <a:t>  </a:t>
            </a:r>
            <a:r>
              <a:rPr lang="en-US" altLang="ja-JP" sz="2600" dirty="0">
                <a:solidFill>
                  <a:srgbClr val="FFC000"/>
                </a:solidFill>
              </a:rPr>
              <a:t>Philippines</a:t>
            </a:r>
            <a:r>
              <a:rPr lang="en-US" altLang="ja-JP" sz="2600" dirty="0"/>
              <a:t> &lt;</a:t>
            </a:r>
            <a:r>
              <a:rPr lang="en-US" altLang="ja-JP" sz="2600" dirty="0" smtClean="0"/>
              <a:t>500m</a:t>
            </a:r>
          </a:p>
          <a:p>
            <a:pPr lvl="2"/>
            <a:r>
              <a:rPr lang="en-US" altLang="ja-JP" sz="2600" dirty="0"/>
              <a:t>Phal. </a:t>
            </a:r>
            <a:r>
              <a:rPr lang="en-US" altLang="ja-JP" sz="2600" dirty="0" err="1"/>
              <a:t>mariae</a:t>
            </a:r>
            <a:r>
              <a:rPr lang="en-US" altLang="ja-JP" sz="2600" dirty="0"/>
              <a:t>  </a:t>
            </a:r>
            <a:r>
              <a:rPr lang="en-US" altLang="ja-JP" sz="2600" dirty="0">
                <a:solidFill>
                  <a:srgbClr val="FFC000"/>
                </a:solidFill>
              </a:rPr>
              <a:t>Philippines</a:t>
            </a:r>
            <a:r>
              <a:rPr lang="en-US" altLang="ja-JP" sz="2600" dirty="0"/>
              <a:t>  &lt;1,000m</a:t>
            </a:r>
          </a:p>
          <a:p>
            <a:pPr lvl="2"/>
            <a:r>
              <a:rPr lang="en-US" altLang="ja-JP" sz="2600" dirty="0"/>
              <a:t>Phal. </a:t>
            </a:r>
            <a:r>
              <a:rPr lang="en-US" altLang="ja-JP" sz="2600" dirty="0" err="1"/>
              <a:t>pallens</a:t>
            </a:r>
            <a:r>
              <a:rPr lang="en-US" altLang="ja-JP" sz="2600" dirty="0"/>
              <a:t>  </a:t>
            </a:r>
            <a:r>
              <a:rPr lang="en-US" altLang="ja-JP" sz="2600" dirty="0">
                <a:solidFill>
                  <a:srgbClr val="FFC000"/>
                </a:solidFill>
              </a:rPr>
              <a:t>Philippines</a:t>
            </a:r>
            <a:r>
              <a:rPr lang="en-US" altLang="ja-JP" sz="2600" dirty="0"/>
              <a:t>  &lt;500m</a:t>
            </a:r>
          </a:p>
          <a:p>
            <a:pPr lvl="2"/>
            <a:r>
              <a:rPr lang="en-US" altLang="ja-JP" sz="2600" dirty="0"/>
              <a:t>Phal. </a:t>
            </a:r>
            <a:r>
              <a:rPr lang="en-US" altLang="ja-JP" sz="2600" dirty="0" err="1"/>
              <a:t>bastianii</a:t>
            </a:r>
            <a:r>
              <a:rPr lang="en-US" altLang="ja-JP" sz="2600" dirty="0"/>
              <a:t>  </a:t>
            </a:r>
            <a:r>
              <a:rPr lang="en-US" altLang="ja-JP" sz="2600" dirty="0">
                <a:solidFill>
                  <a:srgbClr val="FFC000"/>
                </a:solidFill>
              </a:rPr>
              <a:t>Philippines</a:t>
            </a:r>
            <a:r>
              <a:rPr lang="en-US" altLang="ja-JP" sz="2600" dirty="0"/>
              <a:t> &lt;</a:t>
            </a:r>
            <a:r>
              <a:rPr lang="en-US" altLang="ja-JP" sz="2600" dirty="0" smtClean="0"/>
              <a:t>1,500m</a:t>
            </a:r>
          </a:p>
          <a:p>
            <a:pPr lvl="2"/>
            <a:r>
              <a:rPr lang="en-US" altLang="ja-JP" sz="2600" dirty="0"/>
              <a:t>Phal. </a:t>
            </a:r>
            <a:r>
              <a:rPr lang="en-US" altLang="ja-JP" sz="2600" dirty="0" err="1"/>
              <a:t>hieroglyphica</a:t>
            </a:r>
            <a:r>
              <a:rPr lang="en-US" altLang="ja-JP" sz="2600" dirty="0"/>
              <a:t> </a:t>
            </a:r>
            <a:r>
              <a:rPr lang="en-US" altLang="ja-JP" sz="2600" dirty="0">
                <a:solidFill>
                  <a:srgbClr val="FFC000"/>
                </a:solidFill>
              </a:rPr>
              <a:t>Philippines</a:t>
            </a:r>
            <a:r>
              <a:rPr lang="en-US" altLang="ja-JP" sz="2600" dirty="0"/>
              <a:t>  &lt;500m</a:t>
            </a:r>
          </a:p>
          <a:p>
            <a:pPr lvl="2"/>
            <a:r>
              <a:rPr lang="en-US" altLang="ja-JP" sz="2800" dirty="0" smtClean="0"/>
              <a:t>Phal. </a:t>
            </a:r>
            <a:r>
              <a:rPr lang="en-US" altLang="ja-JP" sz="2800" dirty="0" err="1" smtClean="0"/>
              <a:t>fasciata</a:t>
            </a:r>
            <a:r>
              <a:rPr lang="en-US" altLang="ja-JP" sz="2800" dirty="0" smtClean="0"/>
              <a:t>  </a:t>
            </a:r>
            <a:r>
              <a:rPr lang="en-US" altLang="ja-JP" sz="2600" dirty="0" smtClean="0">
                <a:solidFill>
                  <a:srgbClr val="FFC000"/>
                </a:solidFill>
              </a:rPr>
              <a:t>Philippines</a:t>
            </a:r>
          </a:p>
          <a:p>
            <a:pPr lvl="2"/>
            <a:endParaRPr lang="en-US" altLang="ja-JP" sz="2600" dirty="0" smtClean="0">
              <a:solidFill>
                <a:srgbClr val="FFC000"/>
              </a:solidFill>
            </a:endParaRPr>
          </a:p>
          <a:p>
            <a:pPr lvl="2"/>
            <a:endParaRPr lang="en-US" altLang="ja-JP" sz="2600" dirty="0" smtClean="0">
              <a:solidFill>
                <a:srgbClr val="FFC000"/>
              </a:solidFill>
            </a:endParaRPr>
          </a:p>
          <a:p>
            <a:pPr marL="914400" lvl="2" indent="0">
              <a:buNone/>
            </a:pPr>
            <a:endParaRPr lang="en-US" altLang="ja-JP" sz="2800" dirty="0" smtClean="0"/>
          </a:p>
          <a:p>
            <a:pPr marL="914400" lvl="2" indent="0">
              <a:buNone/>
            </a:pPr>
            <a:endParaRPr lang="en-US" altLang="ja-JP" sz="2800" dirty="0"/>
          </a:p>
          <a:p>
            <a:pPr marL="914400" lvl="2" indent="0">
              <a:buNone/>
            </a:pPr>
            <a:endParaRPr lang="en-US" altLang="ja-JP" sz="2800" dirty="0" smtClean="0"/>
          </a:p>
          <a:p>
            <a:pPr lvl="2"/>
            <a:endParaRPr kumimoji="1" lang="ja-JP" altLang="en-US" sz="28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140" y="3081403"/>
            <a:ext cx="5335239" cy="3509402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771684" y="5885063"/>
            <a:ext cx="5542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唯一</a:t>
            </a:r>
            <a:r>
              <a:rPr kumimoji="1" lang="en-US" altLang="ja-JP" dirty="0" smtClean="0"/>
              <a:t>Phal.</a:t>
            </a:r>
            <a:r>
              <a:rPr kumimoji="1" lang="ja-JP" altLang="en-US" dirty="0" smtClean="0"/>
              <a:t> </a:t>
            </a:r>
            <a:r>
              <a:rPr kumimoji="1" lang="en-US" altLang="ja-JP" dirty="0" err="1" smtClean="0"/>
              <a:t>mariae</a:t>
            </a:r>
            <a:r>
              <a:rPr kumimoji="1" lang="ja-JP" altLang="en-US" dirty="0" smtClean="0"/>
              <a:t>が</a:t>
            </a:r>
            <a:r>
              <a:rPr kumimoji="1" lang="en-US" altLang="ja-JP" dirty="0" smtClean="0"/>
              <a:t>Borneo</a:t>
            </a:r>
            <a:r>
              <a:rPr kumimoji="1" lang="ja-JP" altLang="en-US" dirty="0" smtClean="0"/>
              <a:t>島とフィリピンに生息。フィリピン胡蝶蘭固有種の元親は</a:t>
            </a:r>
            <a:r>
              <a:rPr kumimoji="1" lang="en-US" altLang="ja-JP" dirty="0" smtClean="0"/>
              <a:t>Phal.</a:t>
            </a:r>
            <a:r>
              <a:rPr kumimoji="1" lang="ja-JP" altLang="en-US" dirty="0" smtClean="0"/>
              <a:t> </a:t>
            </a:r>
            <a:r>
              <a:rPr kumimoji="1" lang="en-US" altLang="ja-JP" dirty="0" err="1" smtClean="0"/>
              <a:t>mariae</a:t>
            </a:r>
            <a:r>
              <a:rPr kumimoji="1" lang="ja-JP" altLang="en-US" dirty="0" smtClean="0"/>
              <a:t>か？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2364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33" y="908702"/>
            <a:ext cx="2882593" cy="288259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792" y="908702"/>
            <a:ext cx="2882593" cy="288259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28236" y="3863893"/>
            <a:ext cx="2882592" cy="288259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281" y="879781"/>
            <a:ext cx="2887470" cy="288747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347" y="3863893"/>
            <a:ext cx="2882592" cy="288259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792" y="3863893"/>
            <a:ext cx="2882592" cy="288259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234" y="909053"/>
            <a:ext cx="2858198" cy="2858198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902" y="3863893"/>
            <a:ext cx="2887470" cy="2887470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140432" y="165729"/>
            <a:ext cx="67510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dirty="0" err="1" smtClean="0"/>
              <a:t>Polychilos</a:t>
            </a:r>
            <a:r>
              <a:rPr lang="ja-JP" altLang="en-US" sz="2800" dirty="0" smtClean="0"/>
              <a:t>　</a:t>
            </a:r>
            <a:r>
              <a:rPr lang="en-US" altLang="ja-JP" sz="2800" dirty="0" smtClean="0"/>
              <a:t>Section </a:t>
            </a:r>
            <a:r>
              <a:rPr lang="en-US" altLang="ja-JP" sz="2800" dirty="0" err="1"/>
              <a:t>Amboinenses</a:t>
            </a:r>
            <a:endParaRPr lang="en-US" altLang="ja-JP" sz="28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002333" y="3300761"/>
            <a:ext cx="1003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solidFill>
                  <a:schemeClr val="bg1"/>
                </a:solidFill>
              </a:rPr>
              <a:t>pulchra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505088" y="3300761"/>
            <a:ext cx="1441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solidFill>
                  <a:schemeClr val="bg1"/>
                </a:solidFill>
              </a:rPr>
              <a:t>micholitzii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878329" y="3399661"/>
            <a:ext cx="1003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bastianii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0736527" y="3378820"/>
            <a:ext cx="1044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solidFill>
                  <a:schemeClr val="bg1"/>
                </a:solidFill>
              </a:rPr>
              <a:t>fasciata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131848" y="6311590"/>
            <a:ext cx="1789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schemeClr val="bg1"/>
                </a:solidFill>
              </a:rPr>
              <a:t>lueddemanniana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795016" y="6183354"/>
            <a:ext cx="1115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schemeClr val="bg1"/>
                </a:solidFill>
              </a:rPr>
              <a:t>pallens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883082" y="6311590"/>
            <a:ext cx="1848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schemeClr val="bg1"/>
                </a:solidFill>
              </a:rPr>
              <a:t>reichenbachiana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0259122" y="6368020"/>
            <a:ext cx="1522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solidFill>
                  <a:schemeClr val="bg1"/>
                </a:solidFill>
              </a:rPr>
              <a:t>hieroglyphica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1680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7112" y="152574"/>
            <a:ext cx="4261761" cy="38302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Phal. </a:t>
            </a:r>
            <a:r>
              <a:rPr kumimoji="1" lang="en-US" altLang="ja-JP" dirty="0" err="1" smtClean="0"/>
              <a:t>mariae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177" y="152574"/>
            <a:ext cx="2690270" cy="2152215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650" y="2369680"/>
            <a:ext cx="2733179" cy="218654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177" y="4611839"/>
            <a:ext cx="2715323" cy="217225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903" y="127522"/>
            <a:ext cx="2733179" cy="218654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903" y="2369680"/>
            <a:ext cx="2733179" cy="2186543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812" y="4611840"/>
            <a:ext cx="2690270" cy="215221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8" y="641268"/>
            <a:ext cx="6227226" cy="4151484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911" y="4648960"/>
            <a:ext cx="3055139" cy="2115096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003288" y="5965903"/>
            <a:ext cx="1159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mariae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944043" y="4918456"/>
            <a:ext cx="1861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lueddemanniana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7579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0937" y="299258"/>
            <a:ext cx="11198268" cy="6367549"/>
          </a:xfrm>
        </p:spPr>
        <p:txBody>
          <a:bodyPr/>
          <a:lstStyle/>
          <a:p>
            <a:r>
              <a:rPr lang="en-US" altLang="ja-JP" sz="3600" dirty="0" err="1"/>
              <a:t>Polychilos</a:t>
            </a:r>
            <a:endParaRPr lang="en-US" altLang="ja-JP" sz="3600" dirty="0"/>
          </a:p>
          <a:p>
            <a:pPr lvl="1"/>
            <a:r>
              <a:rPr lang="en-US" altLang="ja-JP" sz="3200" dirty="0" smtClean="0"/>
              <a:t>Section </a:t>
            </a:r>
            <a:r>
              <a:rPr lang="en-US" altLang="ja-JP" sz="3200" dirty="0" err="1" smtClean="0"/>
              <a:t>Zebrinae</a:t>
            </a:r>
            <a:endParaRPr lang="en-US" altLang="ja-JP" sz="3200" dirty="0" smtClean="0"/>
          </a:p>
          <a:p>
            <a:pPr lvl="2"/>
            <a:r>
              <a:rPr lang="es-ES" altLang="ja-JP" sz="2800" dirty="0"/>
              <a:t>Phal. tetraspis  </a:t>
            </a:r>
            <a:r>
              <a:rPr lang="es-ES" altLang="ja-JP" sz="2800" dirty="0">
                <a:solidFill>
                  <a:srgbClr val="FFC000"/>
                </a:solidFill>
              </a:rPr>
              <a:t>Sumatra, Andaman, </a:t>
            </a:r>
            <a:r>
              <a:rPr lang="es-ES" altLang="ja-JP" sz="2800" dirty="0" smtClean="0">
                <a:solidFill>
                  <a:srgbClr val="FFC000"/>
                </a:solidFill>
              </a:rPr>
              <a:t>Nicobar</a:t>
            </a:r>
            <a:endParaRPr lang="it-IT" altLang="ja-JP" sz="2800" dirty="0" smtClean="0">
              <a:solidFill>
                <a:srgbClr val="FFC000"/>
              </a:solidFill>
            </a:endParaRPr>
          </a:p>
          <a:p>
            <a:pPr lvl="2"/>
            <a:r>
              <a:rPr lang="en-US" altLang="ja-JP" sz="2800" dirty="0" smtClean="0"/>
              <a:t>Phal</a:t>
            </a:r>
            <a:r>
              <a:rPr lang="en-US" altLang="ja-JP" sz="2800" dirty="0"/>
              <a:t>. </a:t>
            </a:r>
            <a:r>
              <a:rPr lang="en-US" altLang="ja-JP" sz="2800" dirty="0" err="1"/>
              <a:t>sumatrana</a:t>
            </a:r>
            <a:r>
              <a:rPr lang="en-US" altLang="ja-JP" sz="2800" dirty="0"/>
              <a:t>  </a:t>
            </a:r>
            <a:r>
              <a:rPr lang="en-US" altLang="ja-JP" sz="2400" dirty="0">
                <a:solidFill>
                  <a:srgbClr val="FFC000"/>
                </a:solidFill>
              </a:rPr>
              <a:t>Thailand, Sumatra, </a:t>
            </a:r>
            <a:r>
              <a:rPr lang="en-US" altLang="ja-JP" sz="2400" dirty="0" err="1" smtClean="0">
                <a:solidFill>
                  <a:srgbClr val="FFC000"/>
                </a:solidFill>
              </a:rPr>
              <a:t>Pen.M’sia</a:t>
            </a:r>
            <a:r>
              <a:rPr lang="en-US" altLang="ja-JP" sz="2400" dirty="0">
                <a:solidFill>
                  <a:srgbClr val="FFC000"/>
                </a:solidFill>
              </a:rPr>
              <a:t>’, </a:t>
            </a:r>
            <a:r>
              <a:rPr lang="en-US" altLang="ja-JP" sz="2400" dirty="0" smtClean="0">
                <a:solidFill>
                  <a:srgbClr val="FFC000"/>
                </a:solidFill>
              </a:rPr>
              <a:t>Borneo</a:t>
            </a:r>
          </a:p>
          <a:p>
            <a:pPr lvl="2"/>
            <a:r>
              <a:rPr lang="en-US" altLang="ja-JP" sz="2400" dirty="0" smtClean="0"/>
              <a:t>Phal. </a:t>
            </a:r>
            <a:r>
              <a:rPr lang="en-US" altLang="ja-JP" sz="2800" dirty="0" err="1" smtClean="0"/>
              <a:t>zebrina</a:t>
            </a:r>
            <a:r>
              <a:rPr lang="en-US" altLang="ja-JP" sz="2400" dirty="0" smtClean="0"/>
              <a:t>  </a:t>
            </a:r>
            <a:r>
              <a:rPr lang="en-US" altLang="ja-JP" sz="2400" dirty="0" smtClean="0">
                <a:solidFill>
                  <a:srgbClr val="FFC000"/>
                </a:solidFill>
              </a:rPr>
              <a:t>Borneo</a:t>
            </a:r>
            <a:r>
              <a:rPr lang="en-US" altLang="ja-JP" sz="2400" dirty="0">
                <a:solidFill>
                  <a:srgbClr val="FFC000"/>
                </a:solidFill>
              </a:rPr>
              <a:t>, Philippines</a:t>
            </a:r>
            <a:endParaRPr lang="en-US" altLang="ja-JP" sz="2400" dirty="0" smtClean="0"/>
          </a:p>
          <a:p>
            <a:pPr lvl="2"/>
            <a:r>
              <a:rPr lang="en-US" altLang="ja-JP" sz="2800" dirty="0">
                <a:solidFill>
                  <a:prstClr val="black"/>
                </a:solidFill>
              </a:rPr>
              <a:t>Phal. </a:t>
            </a:r>
            <a:r>
              <a:rPr lang="en-US" altLang="ja-JP" sz="2800" dirty="0" err="1">
                <a:solidFill>
                  <a:prstClr val="black"/>
                </a:solidFill>
              </a:rPr>
              <a:t>inscriptiosinensis</a:t>
            </a:r>
            <a:r>
              <a:rPr lang="en-US" altLang="ja-JP" sz="2800" dirty="0">
                <a:solidFill>
                  <a:prstClr val="black"/>
                </a:solidFill>
              </a:rPr>
              <a:t>  </a:t>
            </a:r>
            <a:r>
              <a:rPr lang="en-US" altLang="ja-JP" sz="2400" dirty="0">
                <a:solidFill>
                  <a:srgbClr val="FFC000"/>
                </a:solidFill>
              </a:rPr>
              <a:t>Sumatra</a:t>
            </a:r>
            <a:r>
              <a:rPr lang="en-US" altLang="ja-JP" sz="2400" dirty="0">
                <a:solidFill>
                  <a:prstClr val="black"/>
                </a:solidFill>
              </a:rPr>
              <a:t>  &lt;</a:t>
            </a:r>
            <a:r>
              <a:rPr lang="en-US" altLang="ja-JP" sz="2400" dirty="0" smtClean="0">
                <a:solidFill>
                  <a:prstClr val="black"/>
                </a:solidFill>
              </a:rPr>
              <a:t>900m</a:t>
            </a:r>
          </a:p>
          <a:p>
            <a:pPr lvl="2"/>
            <a:r>
              <a:rPr lang="it-IT" altLang="ja-JP" sz="2400" dirty="0">
                <a:solidFill>
                  <a:prstClr val="black"/>
                </a:solidFill>
              </a:rPr>
              <a:t>Phal. </a:t>
            </a:r>
            <a:r>
              <a:rPr lang="it-IT" altLang="ja-JP" sz="2800" dirty="0">
                <a:solidFill>
                  <a:prstClr val="black"/>
                </a:solidFill>
              </a:rPr>
              <a:t>corningiana</a:t>
            </a:r>
            <a:r>
              <a:rPr lang="it-IT" altLang="ja-JP" sz="2400" dirty="0">
                <a:solidFill>
                  <a:prstClr val="black"/>
                </a:solidFill>
              </a:rPr>
              <a:t>  </a:t>
            </a:r>
            <a:r>
              <a:rPr lang="it-IT" altLang="ja-JP" sz="2400" dirty="0">
                <a:solidFill>
                  <a:srgbClr val="FFC000"/>
                </a:solidFill>
              </a:rPr>
              <a:t>Borneo</a:t>
            </a:r>
            <a:r>
              <a:rPr lang="it-IT" altLang="ja-JP" sz="2400" dirty="0">
                <a:solidFill>
                  <a:prstClr val="black"/>
                </a:solidFill>
              </a:rPr>
              <a:t> 450 – 600m</a:t>
            </a:r>
          </a:p>
          <a:p>
            <a:pPr lvl="2"/>
            <a:r>
              <a:rPr lang="en-US" altLang="ja-JP" sz="2800" dirty="0" smtClean="0"/>
              <a:t>Phal. </a:t>
            </a:r>
            <a:r>
              <a:rPr lang="en-US" altLang="ja-JP" sz="2800" dirty="0" err="1" smtClean="0"/>
              <a:t>speciosa</a:t>
            </a:r>
            <a:r>
              <a:rPr lang="en-US" altLang="ja-JP" sz="2800" dirty="0" smtClean="0"/>
              <a:t>  </a:t>
            </a:r>
            <a:r>
              <a:rPr lang="en-US" altLang="ja-JP" sz="2400" dirty="0" smtClean="0">
                <a:solidFill>
                  <a:srgbClr val="FFC000"/>
                </a:solidFill>
              </a:rPr>
              <a:t>Andaman, Nicobar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595" y="4133359"/>
            <a:ext cx="3902385" cy="2566902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285" y="3222703"/>
            <a:ext cx="5303781" cy="348871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7560526" y="5738574"/>
            <a:ext cx="1215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solidFill>
                  <a:schemeClr val="accent6">
                    <a:lumMod val="75000"/>
                  </a:schemeClr>
                </a:solidFill>
              </a:rPr>
              <a:t>sumatrana</a:t>
            </a:r>
            <a:endParaRPr kumimoji="1" lang="ja-JP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265041" y="5252225"/>
            <a:ext cx="1037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CC00CC"/>
                </a:solidFill>
              </a:rPr>
              <a:t>zebrina</a:t>
            </a:r>
            <a:endParaRPr kumimoji="1" lang="ja-JP" altLang="en-US" dirty="0">
              <a:solidFill>
                <a:srgbClr val="CC00CC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852446" y="6154452"/>
            <a:ext cx="1449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0070C0"/>
                </a:solidFill>
              </a:rPr>
              <a:t>corningiana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83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3904785" y="231311"/>
            <a:ext cx="3265449" cy="816904"/>
          </a:xfrm>
        </p:spPr>
        <p:txBody>
          <a:bodyPr>
            <a:normAutofit/>
          </a:bodyPr>
          <a:lstStyle/>
          <a:p>
            <a:r>
              <a:rPr kumimoji="1" lang="ja-JP" altLang="en-US" sz="4000" dirty="0" smtClean="0"/>
              <a:t>環境</a:t>
            </a:r>
            <a:r>
              <a:rPr lang="ja-JP" altLang="en-US" sz="4000" dirty="0" smtClean="0"/>
              <a:t>と生息種</a:t>
            </a:r>
            <a:endParaRPr kumimoji="1" lang="ja-JP" altLang="en-US" sz="4000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101" y="3668751"/>
            <a:ext cx="2991686" cy="3033132"/>
          </a:xfrm>
          <a:prstGeom prst="rect">
            <a:avLst/>
          </a:prstGeom>
        </p:spPr>
      </p:pic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>
          <a:xfrm>
            <a:off x="279709" y="1271239"/>
            <a:ext cx="10515600" cy="5430644"/>
          </a:xfrm>
        </p:spPr>
        <p:txBody>
          <a:bodyPr>
            <a:normAutofit/>
          </a:bodyPr>
          <a:lstStyle/>
          <a:p>
            <a:r>
              <a:rPr kumimoji="1" lang="ja-JP" altLang="en-US" dirty="0" smtClean="0">
                <a:solidFill>
                  <a:schemeClr val="accent2">
                    <a:lumMod val="50000"/>
                  </a:schemeClr>
                </a:solidFill>
              </a:rPr>
              <a:t>落葉山岳林地帯</a:t>
            </a:r>
            <a:r>
              <a:rPr kumimoji="1" lang="en-US" altLang="ja-JP" sz="2000" dirty="0" smtClean="0">
                <a:solidFill>
                  <a:schemeClr val="accent2">
                    <a:lumMod val="50000"/>
                  </a:schemeClr>
                </a:solidFill>
              </a:rPr>
              <a:t>(Min.10</a:t>
            </a:r>
            <a:r>
              <a:rPr kumimoji="1" lang="ja-JP" altLang="en-US" sz="2000" dirty="0" smtClean="0">
                <a:solidFill>
                  <a:schemeClr val="accent2">
                    <a:lumMod val="50000"/>
                  </a:schemeClr>
                </a:solidFill>
              </a:rPr>
              <a:t>℃</a:t>
            </a:r>
            <a:r>
              <a:rPr kumimoji="1" lang="en-US" altLang="ja-JP" sz="2000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kumimoji="1" lang="ja-JP" altLang="en-US" dirty="0" smtClean="0"/>
              <a:t>：</a:t>
            </a:r>
            <a:r>
              <a:rPr kumimoji="1" lang="ja-JP" altLang="en-US" sz="2000" dirty="0" smtClean="0">
                <a:solidFill>
                  <a:srgbClr val="FFC000"/>
                </a:solidFill>
              </a:rPr>
              <a:t>ヒマラヤ、中国西南部（雲南省）、ミャンマー北部</a:t>
            </a:r>
            <a:endParaRPr kumimoji="1" lang="en-US" altLang="ja-JP" sz="2000" dirty="0" smtClean="0">
              <a:solidFill>
                <a:srgbClr val="FFC000"/>
              </a:solidFill>
            </a:endParaRPr>
          </a:p>
          <a:p>
            <a:pPr lvl="2"/>
            <a:r>
              <a:rPr kumimoji="1" lang="en-US" altLang="ja-JP" dirty="0" err="1" smtClean="0"/>
              <a:t>Aphyllae</a:t>
            </a:r>
            <a:r>
              <a:rPr kumimoji="1" lang="ja-JP" altLang="en-US" dirty="0" smtClean="0"/>
              <a:t>（</a:t>
            </a:r>
            <a:r>
              <a:rPr lang="en-US" altLang="ja-JP" dirty="0" err="1"/>
              <a:t>braceana</a:t>
            </a:r>
            <a:r>
              <a:rPr lang="en-US" altLang="ja-JP" dirty="0"/>
              <a:t>, </a:t>
            </a:r>
            <a:r>
              <a:rPr lang="en-US" altLang="ja-JP" dirty="0" err="1" smtClean="0"/>
              <a:t>stobartiana</a:t>
            </a:r>
            <a:r>
              <a:rPr lang="en-US" altLang="ja-JP" dirty="0"/>
              <a:t>, </a:t>
            </a:r>
            <a:r>
              <a:rPr lang="en-US" altLang="ja-JP" dirty="0" err="1" smtClean="0"/>
              <a:t>wilsonii</a:t>
            </a:r>
            <a:r>
              <a:rPr lang="en-US" altLang="ja-JP" dirty="0"/>
              <a:t>, </a:t>
            </a:r>
            <a:r>
              <a:rPr lang="en-US" altLang="ja-JP" dirty="0" err="1" smtClean="0"/>
              <a:t>honghenensis</a:t>
            </a:r>
            <a:r>
              <a:rPr lang="ja-JP" altLang="en-US" dirty="0" smtClean="0"/>
              <a:t>など）</a:t>
            </a:r>
            <a:endParaRPr kumimoji="1" lang="en-US" altLang="ja-JP" dirty="0" smtClean="0"/>
          </a:p>
          <a:p>
            <a:r>
              <a:rPr kumimoji="1" lang="ja-JP" altLang="en-US" dirty="0" smtClean="0">
                <a:solidFill>
                  <a:schemeClr val="accent2">
                    <a:lumMod val="50000"/>
                  </a:schemeClr>
                </a:solidFill>
              </a:rPr>
              <a:t>熱帯</a:t>
            </a:r>
            <a:r>
              <a:rPr lang="ja-JP" altLang="en-US" dirty="0" smtClean="0">
                <a:solidFill>
                  <a:schemeClr val="accent2">
                    <a:lumMod val="50000"/>
                  </a:schemeClr>
                </a:solidFill>
              </a:rPr>
              <a:t>季節</a:t>
            </a:r>
            <a:r>
              <a:rPr lang="ja-JP" altLang="en-US" dirty="0">
                <a:solidFill>
                  <a:schemeClr val="accent2">
                    <a:lumMod val="50000"/>
                  </a:schemeClr>
                </a:solidFill>
              </a:rPr>
              <a:t>林</a:t>
            </a:r>
            <a:r>
              <a:rPr kumimoji="1" lang="ja-JP" altLang="en-US" dirty="0" smtClean="0">
                <a:solidFill>
                  <a:schemeClr val="accent2">
                    <a:lumMod val="50000"/>
                  </a:schemeClr>
                </a:solidFill>
              </a:rPr>
              <a:t>地帯</a:t>
            </a:r>
            <a:r>
              <a:rPr kumimoji="1" lang="en-US" altLang="ja-JP" sz="2000" dirty="0" smtClean="0">
                <a:solidFill>
                  <a:schemeClr val="accent2">
                    <a:lumMod val="50000"/>
                  </a:schemeClr>
                </a:solidFill>
              </a:rPr>
              <a:t>(Min.15</a:t>
            </a:r>
            <a:r>
              <a:rPr kumimoji="1" lang="ja-JP" altLang="en-US" sz="2000" dirty="0" smtClean="0">
                <a:solidFill>
                  <a:schemeClr val="accent2">
                    <a:lumMod val="50000"/>
                  </a:schemeClr>
                </a:solidFill>
              </a:rPr>
              <a:t>℃）</a:t>
            </a:r>
            <a:r>
              <a:rPr kumimoji="1" lang="ja-JP" altLang="en-US" sz="2000" dirty="0" smtClean="0"/>
              <a:t>：</a:t>
            </a:r>
            <a:r>
              <a:rPr kumimoji="1" lang="ja-JP" altLang="en-US" sz="2000" dirty="0" smtClean="0">
                <a:solidFill>
                  <a:srgbClr val="FFC000"/>
                </a:solidFill>
              </a:rPr>
              <a:t>タイ、ミャンマー、ラオス、ベトナム、中部東ジャワ</a:t>
            </a:r>
            <a:endParaRPr kumimoji="1" lang="en-US" altLang="ja-JP" sz="2000" dirty="0" smtClean="0">
              <a:solidFill>
                <a:srgbClr val="FFC000"/>
              </a:solidFill>
            </a:endParaRPr>
          </a:p>
          <a:p>
            <a:pPr lvl="2"/>
            <a:r>
              <a:rPr lang="en-US" altLang="ja-JP" dirty="0" err="1" smtClean="0"/>
              <a:t>Parishianae</a:t>
            </a:r>
            <a:r>
              <a:rPr lang="en-US" altLang="ja-JP" dirty="0" smtClean="0"/>
              <a:t> (</a:t>
            </a:r>
            <a:r>
              <a:rPr lang="en-US" altLang="ja-JP" dirty="0" err="1" smtClean="0"/>
              <a:t>gibbosa</a:t>
            </a:r>
            <a:r>
              <a:rPr lang="en-US" altLang="ja-JP" dirty="0"/>
              <a:t>, </a:t>
            </a:r>
            <a:r>
              <a:rPr lang="en-US" altLang="ja-JP" dirty="0" err="1" smtClean="0"/>
              <a:t>parishii</a:t>
            </a:r>
            <a:r>
              <a:rPr lang="en-US" altLang="ja-JP" dirty="0" smtClean="0"/>
              <a:t>,</a:t>
            </a:r>
            <a:r>
              <a:rPr lang="en-US" altLang="ja-JP" dirty="0"/>
              <a:t> </a:t>
            </a:r>
            <a:r>
              <a:rPr lang="en-US" altLang="ja-JP" dirty="0" err="1"/>
              <a:t>lobbii</a:t>
            </a:r>
            <a:r>
              <a:rPr lang="en-US" altLang="ja-JP" dirty="0"/>
              <a:t> </a:t>
            </a:r>
            <a:r>
              <a:rPr lang="ja-JP" altLang="en-US" dirty="0" smtClean="0"/>
              <a:t>など</a:t>
            </a:r>
            <a:r>
              <a:rPr lang="en-US" altLang="ja-JP" dirty="0" smtClean="0"/>
              <a:t>)</a:t>
            </a:r>
            <a:endParaRPr lang="en-US" altLang="ja-JP" dirty="0"/>
          </a:p>
          <a:p>
            <a:pPr lvl="2"/>
            <a:r>
              <a:rPr lang="en-US" altLang="ja-JP" dirty="0" err="1" smtClean="0"/>
              <a:t>Proboscidioides</a:t>
            </a:r>
            <a:r>
              <a:rPr lang="en-US" altLang="ja-JP" dirty="0" smtClean="0"/>
              <a:t> (</a:t>
            </a:r>
            <a:r>
              <a:rPr lang="en-US" altLang="ja-JP" dirty="0" err="1" smtClean="0"/>
              <a:t>lowii</a:t>
            </a:r>
            <a:r>
              <a:rPr lang="en-US" altLang="ja-JP" dirty="0" smtClean="0"/>
              <a:t>)</a:t>
            </a:r>
          </a:p>
          <a:p>
            <a:r>
              <a:rPr lang="ja-JP" altLang="en-US" dirty="0" smtClean="0">
                <a:solidFill>
                  <a:schemeClr val="accent2">
                    <a:lumMod val="50000"/>
                  </a:schemeClr>
                </a:solidFill>
              </a:rPr>
              <a:t>熱帯常緑季節林地帯</a:t>
            </a:r>
            <a:r>
              <a:rPr lang="en-US" altLang="ja-JP" sz="2000" dirty="0" smtClean="0">
                <a:solidFill>
                  <a:schemeClr val="accent2">
                    <a:lumMod val="50000"/>
                  </a:schemeClr>
                </a:solidFill>
              </a:rPr>
              <a:t>(Min.18</a:t>
            </a:r>
            <a:r>
              <a:rPr lang="ja-JP" altLang="en-US" sz="2000" dirty="0" smtClean="0">
                <a:solidFill>
                  <a:schemeClr val="accent2">
                    <a:lumMod val="50000"/>
                  </a:schemeClr>
                </a:solidFill>
              </a:rPr>
              <a:t>℃</a:t>
            </a:r>
            <a:r>
              <a:rPr lang="en-US" altLang="ja-JP" sz="2000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ja-JP" altLang="en-US" sz="2000" dirty="0" smtClean="0"/>
              <a:t>：</a:t>
            </a:r>
            <a:r>
              <a:rPr lang="ja-JP" altLang="en-US" sz="2000" dirty="0" smtClean="0">
                <a:solidFill>
                  <a:srgbClr val="FFC000"/>
                </a:solidFill>
              </a:rPr>
              <a:t>フィリピン、マレー半島北部、タイ南部</a:t>
            </a:r>
            <a:endParaRPr lang="en-US" altLang="ja-JP" sz="2000" dirty="0" smtClean="0">
              <a:solidFill>
                <a:srgbClr val="FFC000"/>
              </a:solidFill>
            </a:endParaRPr>
          </a:p>
          <a:p>
            <a:pPr lvl="2"/>
            <a:r>
              <a:rPr lang="en-US" altLang="ja-JP" dirty="0" err="1" smtClean="0"/>
              <a:t>Polychilos</a:t>
            </a:r>
            <a:r>
              <a:rPr lang="ja-JP" altLang="en-US" dirty="0" smtClean="0"/>
              <a:t>（</a:t>
            </a:r>
            <a:r>
              <a:rPr lang="en-US" altLang="ja-JP" dirty="0" err="1" smtClean="0"/>
              <a:t>cornu-cervi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mannii</a:t>
            </a:r>
            <a:r>
              <a:rPr lang="ja-JP" altLang="en-US" dirty="0" smtClean="0"/>
              <a:t>など）</a:t>
            </a:r>
            <a:endParaRPr lang="en-US" altLang="ja-JP" dirty="0" smtClean="0"/>
          </a:p>
          <a:p>
            <a:pPr lvl="2"/>
            <a:r>
              <a:rPr lang="en-US" altLang="ja-JP" dirty="0" err="1" smtClean="0"/>
              <a:t>Amboinenses</a:t>
            </a:r>
            <a:r>
              <a:rPr lang="en-US" altLang="ja-JP" dirty="0" smtClean="0"/>
              <a:t> (</a:t>
            </a:r>
            <a:r>
              <a:rPr lang="en-US" altLang="ja-JP" dirty="0" err="1" smtClean="0"/>
              <a:t>pulchra,micholitzii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lueddemanniana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mariae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pallens</a:t>
            </a:r>
            <a:r>
              <a:rPr lang="ja-JP" altLang="en-US" dirty="0" smtClean="0"/>
              <a:t>など）</a:t>
            </a:r>
            <a:r>
              <a:rPr lang="en-US" altLang="ja-JP" dirty="0" smtClean="0"/>
              <a:t> </a:t>
            </a:r>
          </a:p>
          <a:p>
            <a:pPr lvl="2"/>
            <a:r>
              <a:rPr lang="en-US" altLang="ja-JP" dirty="0" smtClean="0"/>
              <a:t>Phalaenopsis</a:t>
            </a:r>
            <a:r>
              <a:rPr lang="ja-JP" altLang="en-US" dirty="0" smtClean="0"/>
              <a:t>（</a:t>
            </a:r>
            <a:r>
              <a:rPr lang="en-US" altLang="ja-JP" dirty="0" err="1" smtClean="0"/>
              <a:t>amabilis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schilleriana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stuartiana</a:t>
            </a:r>
            <a:r>
              <a:rPr lang="ja-JP" altLang="en-US" dirty="0" smtClean="0"/>
              <a:t>など</a:t>
            </a:r>
            <a:r>
              <a:rPr lang="ja-JP" altLang="en-US" dirty="0"/>
              <a:t>）</a:t>
            </a:r>
            <a:r>
              <a:rPr lang="en-US" altLang="ja-JP" dirty="0" smtClean="0"/>
              <a:t>	</a:t>
            </a:r>
            <a:endParaRPr lang="en-US" altLang="ja-JP" dirty="0"/>
          </a:p>
          <a:p>
            <a:r>
              <a:rPr lang="ja-JP" altLang="en-US" dirty="0" smtClean="0">
                <a:solidFill>
                  <a:schemeClr val="accent2">
                    <a:lumMod val="50000"/>
                  </a:schemeClr>
                </a:solidFill>
              </a:rPr>
              <a:t>熱帯雨林地帯</a:t>
            </a:r>
            <a:r>
              <a:rPr lang="en-US" altLang="ja-JP" sz="2000" dirty="0" smtClean="0">
                <a:solidFill>
                  <a:schemeClr val="accent2">
                    <a:lumMod val="50000"/>
                  </a:schemeClr>
                </a:solidFill>
              </a:rPr>
              <a:t>(Min.20</a:t>
            </a:r>
            <a:r>
              <a:rPr lang="ja-JP" altLang="en-US" sz="2000" dirty="0" smtClean="0">
                <a:solidFill>
                  <a:schemeClr val="accent2">
                    <a:lumMod val="50000"/>
                  </a:schemeClr>
                </a:solidFill>
              </a:rPr>
              <a:t>℃）</a:t>
            </a:r>
            <a:r>
              <a:rPr lang="en-US" altLang="ja-JP" sz="2000" dirty="0" smtClean="0"/>
              <a:t>: </a:t>
            </a:r>
            <a:r>
              <a:rPr lang="ja-JP" altLang="en-US" sz="2000" dirty="0" smtClean="0">
                <a:solidFill>
                  <a:srgbClr val="FFC000"/>
                </a:solidFill>
              </a:rPr>
              <a:t>マレー半島、スマトラ、ボルネオ、</a:t>
            </a:r>
            <a:r>
              <a:rPr lang="en-US" altLang="ja-JP" sz="2000" dirty="0" smtClean="0">
                <a:solidFill>
                  <a:srgbClr val="FFC000"/>
                </a:solidFill>
              </a:rPr>
              <a:t>NG/PNG</a:t>
            </a:r>
          </a:p>
          <a:p>
            <a:pPr lvl="2"/>
            <a:r>
              <a:rPr lang="en-US" altLang="ja-JP" dirty="0" err="1" smtClean="0"/>
              <a:t>Amboinenses</a:t>
            </a:r>
            <a:r>
              <a:rPr lang="ja-JP" altLang="en-US" dirty="0" smtClean="0"/>
              <a:t>（</a:t>
            </a:r>
            <a:r>
              <a:rPr lang="en-US" altLang="ja-JP" dirty="0" err="1" smtClean="0"/>
              <a:t>gigantea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bellina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violacea,modesta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fuscata</a:t>
            </a:r>
            <a:r>
              <a:rPr lang="ja-JP" altLang="en-US" dirty="0" smtClean="0"/>
              <a:t>など）</a:t>
            </a:r>
            <a:endParaRPr lang="en-US" altLang="ja-JP" dirty="0" smtClean="0"/>
          </a:p>
          <a:p>
            <a:pPr lvl="2"/>
            <a:r>
              <a:rPr lang="en-US" altLang="ja-JP" dirty="0" err="1" smtClean="0"/>
              <a:t>Zebrinae</a:t>
            </a:r>
            <a:r>
              <a:rPr lang="en-US" altLang="ja-JP" dirty="0" smtClean="0"/>
              <a:t> (</a:t>
            </a:r>
            <a:r>
              <a:rPr lang="en-US" altLang="ja-JP" dirty="0" err="1" smtClean="0"/>
              <a:t>sumatrana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corningiana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speciosa</a:t>
            </a:r>
            <a:r>
              <a:rPr lang="ja-JP" altLang="en-US" dirty="0" smtClean="0"/>
              <a:t>など）</a:t>
            </a:r>
            <a:endParaRPr lang="en-US" altLang="ja-JP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126204" y="6128706"/>
            <a:ext cx="1154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熱帯雨林帯</a:t>
            </a:r>
            <a:endParaRPr kumimoji="1" lang="ja-JP" altLang="en-US" sz="1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9076101" y="5185317"/>
            <a:ext cx="1053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/>
              <a:t>季節林帯</a:t>
            </a:r>
            <a:endParaRPr kumimoji="1" lang="ja-JP" altLang="en-US" sz="16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126204" y="4560175"/>
            <a:ext cx="1248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/>
              <a:t>落葉山岳帯</a:t>
            </a:r>
            <a:endParaRPr kumimoji="1" lang="ja-JP" altLang="en-US" sz="16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79142" y="6282594"/>
            <a:ext cx="3813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注：</a:t>
            </a:r>
            <a:r>
              <a:rPr kumimoji="1" lang="en-US" altLang="ja-JP" dirty="0" smtClean="0"/>
              <a:t>Min.</a:t>
            </a:r>
            <a:r>
              <a:rPr kumimoji="1" lang="ja-JP" altLang="en-US" dirty="0" smtClean="0"/>
              <a:t>℃は標高により</a:t>
            </a:r>
            <a:r>
              <a:rPr kumimoji="1" lang="en-US" altLang="ja-JP" dirty="0" smtClean="0"/>
              <a:t>4-5℃</a:t>
            </a:r>
            <a:r>
              <a:rPr kumimoji="1" lang="ja-JP" altLang="en-US" dirty="0" smtClean="0"/>
              <a:t>変位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209636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35" y="892094"/>
            <a:ext cx="2864005" cy="2864005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125" y="892094"/>
            <a:ext cx="2864005" cy="2864005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615" y="892094"/>
            <a:ext cx="2864005" cy="286400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90104" y="892094"/>
            <a:ext cx="2864005" cy="286400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36" y="3793271"/>
            <a:ext cx="2864004" cy="286400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125" y="3793271"/>
            <a:ext cx="2864005" cy="2864005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280635" y="128460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3200" dirty="0" err="1" smtClean="0"/>
              <a:t>Polychilos</a:t>
            </a:r>
            <a:r>
              <a:rPr lang="ja-JP" altLang="en-US" sz="3200" dirty="0" smtClean="0"/>
              <a:t>　</a:t>
            </a:r>
            <a:r>
              <a:rPr lang="en-US" altLang="ja-JP" sz="3200" dirty="0" smtClean="0"/>
              <a:t>Section </a:t>
            </a:r>
            <a:r>
              <a:rPr lang="en-US" altLang="ja-JP" sz="3200" dirty="0" err="1"/>
              <a:t>Zebrinae</a:t>
            </a:r>
            <a:endParaRPr lang="en-US" altLang="ja-JP" sz="32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051820" y="3300761"/>
            <a:ext cx="1092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solidFill>
                  <a:schemeClr val="bg1"/>
                </a:solidFill>
              </a:rPr>
              <a:t>tetraspis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649127" y="3356517"/>
            <a:ext cx="1316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solidFill>
                  <a:schemeClr val="bg1"/>
                </a:solidFill>
              </a:rPr>
              <a:t>sumatrana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917367" y="3334215"/>
            <a:ext cx="1003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schemeClr val="bg1"/>
                </a:solidFill>
              </a:rPr>
              <a:t>zebrina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0002644" y="3334215"/>
            <a:ext cx="1839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schemeClr val="bg1"/>
                </a:solidFill>
              </a:rPr>
              <a:t>inscriptiosinensis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712637" y="6278137"/>
            <a:ext cx="1389260" cy="379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schemeClr val="bg1"/>
                </a:solidFill>
              </a:rPr>
              <a:t>corningiana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921403" y="6255835"/>
            <a:ext cx="1159727" cy="367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schemeClr val="bg1"/>
                </a:solidFill>
              </a:rPr>
              <a:t>speciosa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5449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568" y="306759"/>
            <a:ext cx="3473837" cy="536749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Phal. </a:t>
            </a:r>
            <a:r>
              <a:rPr kumimoji="1" lang="en-US" altLang="ja-JP" dirty="0" err="1" smtClean="0"/>
              <a:t>speciosa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6177" y="3942034"/>
            <a:ext cx="3419677" cy="2735741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745" y="3941131"/>
            <a:ext cx="3420805" cy="273664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76" y="3941131"/>
            <a:ext cx="3473837" cy="272725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049" y="1128609"/>
            <a:ext cx="3420805" cy="273664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744" y="1128609"/>
            <a:ext cx="3420805" cy="273664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27" y="1128609"/>
            <a:ext cx="3473837" cy="2779069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4159405" y="507629"/>
            <a:ext cx="4315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特徴：色とパターンが開花期毎に変化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1803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0608" y="253596"/>
            <a:ext cx="10473412" cy="5984458"/>
          </a:xfrm>
        </p:spPr>
        <p:txBody>
          <a:bodyPr/>
          <a:lstStyle/>
          <a:p>
            <a:r>
              <a:rPr lang="en-US" altLang="ja-JP" sz="3600" dirty="0"/>
              <a:t>Phalaenopsis</a:t>
            </a:r>
          </a:p>
          <a:p>
            <a:pPr lvl="1"/>
            <a:r>
              <a:rPr lang="en-US" altLang="ja-JP" sz="3200" dirty="0" smtClean="0"/>
              <a:t>Section Phalaenopsis </a:t>
            </a:r>
          </a:p>
          <a:p>
            <a:pPr lvl="2"/>
            <a:r>
              <a:rPr lang="en-US" altLang="ja-JP" sz="2800" dirty="0" smtClean="0"/>
              <a:t>Phal. </a:t>
            </a:r>
            <a:r>
              <a:rPr lang="en-US" altLang="ja-JP" sz="2800" dirty="0" err="1" smtClean="0"/>
              <a:t>amabilis</a:t>
            </a:r>
            <a:r>
              <a:rPr lang="en-US" altLang="ja-JP" sz="2800" dirty="0" smtClean="0"/>
              <a:t>  </a:t>
            </a:r>
            <a:r>
              <a:rPr lang="en-US" altLang="ja-JP" sz="2400" dirty="0" smtClean="0">
                <a:solidFill>
                  <a:srgbClr val="FFC000"/>
                </a:solidFill>
              </a:rPr>
              <a:t>Sumatra, Java, Philippines, NG, Australia  </a:t>
            </a:r>
            <a:r>
              <a:rPr lang="en-US" altLang="ja-JP" sz="2400" dirty="0" smtClean="0"/>
              <a:t>0m - 1,500m</a:t>
            </a:r>
          </a:p>
          <a:p>
            <a:pPr lvl="2"/>
            <a:r>
              <a:rPr lang="en-US" altLang="ja-JP" sz="2800" dirty="0" smtClean="0"/>
              <a:t>Phal. </a:t>
            </a:r>
            <a:r>
              <a:rPr lang="en-US" altLang="ja-JP" sz="2800" dirty="0" err="1" smtClean="0"/>
              <a:t>aprodite</a:t>
            </a:r>
            <a:r>
              <a:rPr lang="en-US" altLang="ja-JP" sz="2800" dirty="0" smtClean="0"/>
              <a:t>  </a:t>
            </a:r>
            <a:r>
              <a:rPr lang="en-US" altLang="ja-JP" sz="2400" dirty="0" smtClean="0">
                <a:solidFill>
                  <a:srgbClr val="FFC000"/>
                </a:solidFill>
              </a:rPr>
              <a:t>Philippines, Taiwan  </a:t>
            </a:r>
            <a:r>
              <a:rPr lang="en-US" altLang="ja-JP" sz="2400" dirty="0" smtClean="0"/>
              <a:t>&lt;500m</a:t>
            </a:r>
          </a:p>
          <a:p>
            <a:pPr lvl="2"/>
            <a:r>
              <a:rPr lang="en-US" altLang="ja-JP" sz="2800" dirty="0"/>
              <a:t>Phal. </a:t>
            </a:r>
            <a:r>
              <a:rPr lang="en-US" altLang="ja-JP" sz="2800" dirty="0" err="1" smtClean="0"/>
              <a:t>philippinensis</a:t>
            </a:r>
            <a:r>
              <a:rPr lang="en-US" altLang="ja-JP" sz="2800" dirty="0" smtClean="0"/>
              <a:t>  </a:t>
            </a:r>
            <a:r>
              <a:rPr lang="en-US" altLang="ja-JP" sz="2400" dirty="0" smtClean="0">
                <a:solidFill>
                  <a:srgbClr val="FFC000"/>
                </a:solidFill>
              </a:rPr>
              <a:t>Philippines </a:t>
            </a:r>
            <a:r>
              <a:rPr lang="en-US" altLang="ja-JP" sz="2400" dirty="0" smtClean="0"/>
              <a:t> 1,200m</a:t>
            </a:r>
          </a:p>
          <a:p>
            <a:pPr lvl="2"/>
            <a:r>
              <a:rPr lang="en-US" altLang="ja-JP" sz="2800" dirty="0" smtClean="0"/>
              <a:t>Phal. </a:t>
            </a:r>
            <a:r>
              <a:rPr lang="en-US" altLang="ja-JP" sz="2800" dirty="0" err="1" smtClean="0"/>
              <a:t>sanderiana</a:t>
            </a:r>
            <a:r>
              <a:rPr lang="en-US" altLang="ja-JP" sz="2800" dirty="0" smtClean="0"/>
              <a:t> </a:t>
            </a:r>
            <a:r>
              <a:rPr lang="en-US" altLang="ja-JP" sz="2400" dirty="0" smtClean="0">
                <a:solidFill>
                  <a:srgbClr val="FFC000"/>
                </a:solidFill>
              </a:rPr>
              <a:t>Philippines</a:t>
            </a:r>
            <a:r>
              <a:rPr lang="en-US" altLang="ja-JP" sz="2400" dirty="0" smtClean="0"/>
              <a:t>  &lt;500m</a:t>
            </a:r>
          </a:p>
          <a:p>
            <a:pPr lvl="2"/>
            <a:r>
              <a:rPr lang="en-US" altLang="ja-JP" sz="2800" dirty="0" smtClean="0"/>
              <a:t>Phal. </a:t>
            </a:r>
            <a:r>
              <a:rPr lang="en-US" altLang="ja-JP" sz="2800" dirty="0" err="1" smtClean="0"/>
              <a:t>schilleriana</a:t>
            </a:r>
            <a:r>
              <a:rPr lang="en-US" altLang="ja-JP" sz="2800" dirty="0" smtClean="0"/>
              <a:t>  </a:t>
            </a:r>
            <a:r>
              <a:rPr lang="en-US" altLang="ja-JP" sz="2400" dirty="0" smtClean="0">
                <a:solidFill>
                  <a:srgbClr val="FFC000"/>
                </a:solidFill>
              </a:rPr>
              <a:t>Philippines</a:t>
            </a:r>
            <a:r>
              <a:rPr lang="en-US" altLang="ja-JP" sz="2400" dirty="0" smtClean="0"/>
              <a:t>  &lt;800m</a:t>
            </a:r>
          </a:p>
          <a:p>
            <a:pPr lvl="2"/>
            <a:r>
              <a:rPr lang="en-US" altLang="ja-JP" sz="2800" dirty="0"/>
              <a:t>Phal. </a:t>
            </a:r>
            <a:r>
              <a:rPr lang="en-US" altLang="ja-JP" sz="2800" dirty="0" err="1" smtClean="0"/>
              <a:t>stuartiana</a:t>
            </a:r>
            <a:r>
              <a:rPr lang="en-US" altLang="ja-JP" sz="2800" dirty="0" smtClean="0"/>
              <a:t> </a:t>
            </a:r>
            <a:r>
              <a:rPr lang="en-US" altLang="ja-JP" sz="2800" dirty="0" smtClean="0">
                <a:solidFill>
                  <a:srgbClr val="FFC000"/>
                </a:solidFill>
              </a:rPr>
              <a:t>Philippines</a:t>
            </a:r>
            <a:r>
              <a:rPr lang="en-US" altLang="ja-JP" sz="2800" dirty="0" smtClean="0"/>
              <a:t> </a:t>
            </a:r>
            <a:r>
              <a:rPr lang="en-US" altLang="ja-JP" sz="2400" dirty="0" smtClean="0"/>
              <a:t>&lt;300m</a:t>
            </a:r>
            <a:endParaRPr lang="en-US" altLang="ja-JP" sz="2400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017" y="2832410"/>
            <a:ext cx="5738984" cy="377497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0258902" y="3989160"/>
            <a:ext cx="1271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srgbClr val="92D050"/>
                </a:solidFill>
              </a:rPr>
              <a:t>aphrodite</a:t>
            </a:r>
            <a:endParaRPr lang="ja-JP" altLang="en-US" dirty="0">
              <a:solidFill>
                <a:srgbClr val="92D05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795410" y="492894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schemeClr val="accent4">
                    <a:lumMod val="75000"/>
                  </a:schemeClr>
                </a:solidFill>
              </a:rPr>
              <a:t>sanderiana</a:t>
            </a:r>
            <a:endParaRPr lang="ja-JP" alt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959509" y="6053388"/>
            <a:ext cx="984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schemeClr val="accent6">
                    <a:lumMod val="50000"/>
                  </a:schemeClr>
                </a:solidFill>
              </a:rPr>
              <a:t>amabilis</a:t>
            </a:r>
            <a:endParaRPr lang="ja-JP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0380175" y="4358492"/>
            <a:ext cx="1464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srgbClr val="CC00CC"/>
                </a:solidFill>
              </a:rPr>
              <a:t>philippinensis</a:t>
            </a:r>
            <a:endParaRPr kumimoji="1" lang="ja-JP" altLang="en-US" dirty="0">
              <a:solidFill>
                <a:srgbClr val="CC00CC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538" y="3989160"/>
            <a:ext cx="3476088" cy="282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140312"/>
            <a:ext cx="10515600" cy="361706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Phalaenopsis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/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Section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Phalaenopsis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216" y="679940"/>
            <a:ext cx="2995245" cy="2995245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083" y="679940"/>
            <a:ext cx="2995245" cy="299524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951" y="679940"/>
            <a:ext cx="2995246" cy="299524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56" y="3763106"/>
            <a:ext cx="2989385" cy="298938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084" y="3763107"/>
            <a:ext cx="2989384" cy="298938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812" y="3763106"/>
            <a:ext cx="2989385" cy="298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1683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60182" y="1392858"/>
            <a:ext cx="6166409" cy="4110939"/>
          </a:xfr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20031" y="1390125"/>
            <a:ext cx="6166408" cy="411640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258" y="365124"/>
            <a:ext cx="4653508" cy="6166408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386940" y="6080166"/>
            <a:ext cx="1245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prstClr val="white"/>
                </a:solidFill>
              </a:rPr>
              <a:t>schilleriana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733309" y="6068290"/>
            <a:ext cx="1377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prstClr val="white"/>
                </a:solidFill>
              </a:rPr>
              <a:t>stuartiana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0474036" y="6080166"/>
            <a:ext cx="147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prstClr val="white"/>
                </a:solidFill>
              </a:rPr>
              <a:t>philippinensis</a:t>
            </a:r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646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6862" y="192505"/>
            <a:ext cx="10966938" cy="5984458"/>
          </a:xfrm>
        </p:spPr>
        <p:txBody>
          <a:bodyPr/>
          <a:lstStyle/>
          <a:p>
            <a:r>
              <a:rPr lang="en-US" altLang="ja-JP" sz="3600" dirty="0"/>
              <a:t>Phalaenopsis</a:t>
            </a:r>
          </a:p>
          <a:p>
            <a:pPr lvl="1"/>
            <a:r>
              <a:rPr lang="en-US" altLang="ja-JP" sz="3200" dirty="0" smtClean="0"/>
              <a:t>Section </a:t>
            </a:r>
            <a:r>
              <a:rPr lang="en-US" altLang="ja-JP" sz="3200" dirty="0" err="1" smtClean="0"/>
              <a:t>Deliciosae</a:t>
            </a:r>
            <a:r>
              <a:rPr lang="en-US" altLang="ja-JP" sz="3200" dirty="0" smtClean="0"/>
              <a:t> </a:t>
            </a:r>
            <a:r>
              <a:rPr lang="en-US" altLang="ja-JP" dirty="0" smtClean="0"/>
              <a:t>(Four </a:t>
            </a:r>
            <a:r>
              <a:rPr lang="en-US" altLang="ja-JP" dirty="0" err="1" smtClean="0"/>
              <a:t>Polinia</a:t>
            </a:r>
            <a:r>
              <a:rPr lang="en-US" altLang="ja-JP" dirty="0" smtClean="0"/>
              <a:t>)</a:t>
            </a:r>
          </a:p>
          <a:p>
            <a:pPr lvl="2"/>
            <a:r>
              <a:rPr lang="en-US" altLang="ja-JP" sz="2800" dirty="0" smtClean="0"/>
              <a:t>Phal. </a:t>
            </a:r>
            <a:r>
              <a:rPr lang="en-US" altLang="ja-JP" sz="2800" dirty="0" err="1" smtClean="0"/>
              <a:t>chibae</a:t>
            </a:r>
            <a:r>
              <a:rPr lang="en-US" altLang="ja-JP" sz="2800" dirty="0" smtClean="0"/>
              <a:t>  </a:t>
            </a:r>
            <a:r>
              <a:rPr lang="en-US" altLang="ja-JP" sz="2400" dirty="0" smtClean="0">
                <a:solidFill>
                  <a:srgbClr val="FFC000"/>
                </a:solidFill>
              </a:rPr>
              <a:t>Vietnam</a:t>
            </a:r>
            <a:r>
              <a:rPr lang="en-US" altLang="ja-JP" sz="2400" dirty="0" smtClean="0"/>
              <a:t>  400 – 600m</a:t>
            </a:r>
          </a:p>
          <a:p>
            <a:pPr lvl="2"/>
            <a:r>
              <a:rPr lang="en-US" altLang="ja-JP" sz="2800" dirty="0" smtClean="0"/>
              <a:t>Phal. </a:t>
            </a:r>
            <a:r>
              <a:rPr lang="en-US" altLang="ja-JP" sz="2800" dirty="0" err="1" smtClean="0"/>
              <a:t>deliciosa</a:t>
            </a:r>
            <a:r>
              <a:rPr lang="en-US" altLang="ja-JP" sz="2800" dirty="0" smtClean="0"/>
              <a:t>  </a:t>
            </a:r>
            <a:r>
              <a:rPr lang="en-US" altLang="ja-JP" sz="2400" dirty="0" smtClean="0">
                <a:solidFill>
                  <a:srgbClr val="FFC000"/>
                </a:solidFill>
              </a:rPr>
              <a:t>Sri Lanka, India </a:t>
            </a:r>
            <a:r>
              <a:rPr lang="ja-JP" altLang="en-US" sz="2400" dirty="0" smtClean="0">
                <a:solidFill>
                  <a:srgbClr val="FFC000"/>
                </a:solidFill>
              </a:rPr>
              <a:t>・・</a:t>
            </a:r>
            <a:r>
              <a:rPr lang="en-US" altLang="ja-JP" sz="2400" dirty="0" smtClean="0">
                <a:solidFill>
                  <a:srgbClr val="FFC000"/>
                </a:solidFill>
              </a:rPr>
              <a:t>Philippines,</a:t>
            </a:r>
            <a:r>
              <a:rPr lang="ja-JP" altLang="en-US" sz="2400" dirty="0" smtClean="0">
                <a:solidFill>
                  <a:srgbClr val="FFC000"/>
                </a:solidFill>
              </a:rPr>
              <a:t> </a:t>
            </a:r>
            <a:r>
              <a:rPr lang="en-US" altLang="ja-JP" sz="2400" dirty="0" err="1" smtClean="0">
                <a:solidFill>
                  <a:srgbClr val="FFC000"/>
                </a:solidFill>
              </a:rPr>
              <a:t>Suawesi</a:t>
            </a:r>
            <a:r>
              <a:rPr lang="ja-JP" altLang="en-US" sz="2400" dirty="0" smtClean="0"/>
              <a:t>　</a:t>
            </a:r>
            <a:r>
              <a:rPr lang="en-US" altLang="ja-JP" sz="2400" dirty="0" smtClean="0"/>
              <a:t>&lt;600m</a:t>
            </a:r>
          </a:p>
          <a:p>
            <a:pPr lvl="2"/>
            <a:r>
              <a:rPr lang="en-US" altLang="ja-JP" sz="2800" dirty="0" smtClean="0"/>
              <a:t>Phal. </a:t>
            </a:r>
            <a:r>
              <a:rPr lang="en-US" altLang="ja-JP" sz="2800" dirty="0" err="1" smtClean="0"/>
              <a:t>mysorensis</a:t>
            </a:r>
            <a:r>
              <a:rPr lang="en-US" altLang="ja-JP" sz="2800" dirty="0" smtClean="0"/>
              <a:t>  </a:t>
            </a:r>
            <a:r>
              <a:rPr lang="en-US" altLang="ja-JP" sz="2400" dirty="0" smtClean="0">
                <a:solidFill>
                  <a:srgbClr val="FFC000"/>
                </a:solidFill>
              </a:rPr>
              <a:t>India</a:t>
            </a:r>
          </a:p>
          <a:p>
            <a:pPr lvl="2"/>
            <a:endParaRPr lang="en-US" altLang="ja-JP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277" y="2214542"/>
            <a:ext cx="6468207" cy="425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86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14178"/>
            <a:ext cx="3897923" cy="3897923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770" y="1114177"/>
            <a:ext cx="3897923" cy="389792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214" y="4079380"/>
            <a:ext cx="3552093" cy="266138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569" y="4079380"/>
            <a:ext cx="3532841" cy="2661387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2350800" y="706288"/>
            <a:ext cx="1377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err="1" smtClean="0">
                <a:solidFill>
                  <a:prstClr val="black"/>
                </a:solidFill>
              </a:rPr>
              <a:t>chibae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015844" y="706287"/>
            <a:ext cx="1591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err="1" smtClean="0">
                <a:solidFill>
                  <a:prstClr val="black"/>
                </a:solidFill>
              </a:rPr>
              <a:t>deliciosa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430644" y="6333893"/>
            <a:ext cx="1014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schemeClr val="bg1"/>
                </a:solidFill>
              </a:rPr>
              <a:t>chibae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0638693" y="6255834"/>
            <a:ext cx="1103541" cy="367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schemeClr val="bg1"/>
                </a:solidFill>
              </a:rPr>
              <a:t>deliciosa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2642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6862" y="192505"/>
            <a:ext cx="10966938" cy="5984458"/>
          </a:xfrm>
        </p:spPr>
        <p:txBody>
          <a:bodyPr/>
          <a:lstStyle/>
          <a:p>
            <a:r>
              <a:rPr lang="en-US" altLang="ja-JP" sz="3600" dirty="0"/>
              <a:t>Phalaenopsis</a:t>
            </a:r>
          </a:p>
          <a:p>
            <a:pPr lvl="1"/>
            <a:r>
              <a:rPr lang="en-US" altLang="ja-JP" sz="3200" dirty="0" err="1" smtClean="0"/>
              <a:t>Stauroglottis</a:t>
            </a:r>
            <a:endParaRPr lang="en-US" altLang="ja-JP" sz="3200" dirty="0" smtClean="0"/>
          </a:p>
          <a:p>
            <a:pPr lvl="2"/>
            <a:r>
              <a:rPr lang="en-US" altLang="ja-JP" sz="2800" dirty="0"/>
              <a:t>Phal. </a:t>
            </a:r>
            <a:r>
              <a:rPr lang="en-US" altLang="ja-JP" sz="2800" dirty="0" err="1"/>
              <a:t>lindenii</a:t>
            </a:r>
            <a:r>
              <a:rPr lang="en-US" altLang="ja-JP" sz="2800" dirty="0"/>
              <a:t>  </a:t>
            </a:r>
            <a:r>
              <a:rPr lang="en-US" altLang="ja-JP" sz="2400" dirty="0">
                <a:solidFill>
                  <a:srgbClr val="FFC000"/>
                </a:solidFill>
              </a:rPr>
              <a:t>Philippines</a:t>
            </a:r>
            <a:r>
              <a:rPr lang="en-US" altLang="ja-JP" sz="2400" dirty="0"/>
              <a:t> 1,000 – </a:t>
            </a:r>
            <a:r>
              <a:rPr lang="en-US" altLang="ja-JP" sz="2400" dirty="0" smtClean="0"/>
              <a:t>1,500m</a:t>
            </a:r>
          </a:p>
          <a:p>
            <a:pPr lvl="2"/>
            <a:r>
              <a:rPr lang="en-US" altLang="ja-JP" sz="2800" dirty="0" smtClean="0"/>
              <a:t>Phal. </a:t>
            </a:r>
            <a:r>
              <a:rPr lang="en-US" altLang="ja-JP" sz="2800" dirty="0" err="1" smtClean="0"/>
              <a:t>equestris</a:t>
            </a:r>
            <a:r>
              <a:rPr lang="en-US" altLang="ja-JP" sz="2800" dirty="0" smtClean="0"/>
              <a:t>  </a:t>
            </a:r>
            <a:r>
              <a:rPr lang="en-US" altLang="ja-JP" sz="2400" dirty="0" smtClean="0">
                <a:solidFill>
                  <a:srgbClr val="FFC000"/>
                </a:solidFill>
              </a:rPr>
              <a:t>Philippines</a:t>
            </a:r>
            <a:r>
              <a:rPr lang="en-US" altLang="ja-JP" sz="2400" dirty="0" smtClean="0"/>
              <a:t>, Taiwan</a:t>
            </a:r>
          </a:p>
          <a:p>
            <a:pPr lvl="2"/>
            <a:r>
              <a:rPr lang="en-US" altLang="ja-JP" sz="2800" dirty="0" smtClean="0"/>
              <a:t>Phal. </a:t>
            </a:r>
            <a:r>
              <a:rPr lang="en-US" altLang="ja-JP" sz="2800" dirty="0" err="1" smtClean="0"/>
              <a:t>celebensis</a:t>
            </a:r>
            <a:r>
              <a:rPr lang="en-US" altLang="ja-JP" sz="2800" dirty="0" smtClean="0"/>
              <a:t>  </a:t>
            </a:r>
            <a:r>
              <a:rPr lang="en-US" altLang="ja-JP" sz="2400" dirty="0" smtClean="0">
                <a:solidFill>
                  <a:srgbClr val="FFC000"/>
                </a:solidFill>
              </a:rPr>
              <a:t>Sulawesi</a:t>
            </a:r>
            <a:r>
              <a:rPr lang="en-US" altLang="ja-JP" sz="2400" dirty="0" smtClean="0"/>
              <a:t>  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28" y="2793147"/>
            <a:ext cx="11339543" cy="37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2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83" y="71253"/>
            <a:ext cx="2714748" cy="217179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81" y="2327563"/>
            <a:ext cx="2714749" cy="217179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81" y="4557747"/>
            <a:ext cx="2714749" cy="217179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126" y="71254"/>
            <a:ext cx="2714750" cy="21718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127" y="2327563"/>
            <a:ext cx="2714749" cy="217179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126" y="4560121"/>
            <a:ext cx="2711781" cy="216942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72" y="71254"/>
            <a:ext cx="2714748" cy="2171798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03" y="2327563"/>
            <a:ext cx="2717717" cy="2174173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164" y="4586247"/>
            <a:ext cx="2686793" cy="2149434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247" y="71254"/>
            <a:ext cx="2714748" cy="2171798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247" y="2327563"/>
            <a:ext cx="2714748" cy="2171798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247" y="4583872"/>
            <a:ext cx="2714748" cy="217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151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153253"/>
            <a:ext cx="10515600" cy="961870"/>
          </a:xfrm>
        </p:spPr>
        <p:txBody>
          <a:bodyPr/>
          <a:lstStyle/>
          <a:p>
            <a:r>
              <a:rPr lang="ja-JP" altLang="en-US" dirty="0"/>
              <a:t>胡蝶</a:t>
            </a:r>
            <a:r>
              <a:rPr lang="ja-JP" altLang="en-US" dirty="0" smtClean="0"/>
              <a:t>蘭原種栽培環境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04385" y="1115123"/>
            <a:ext cx="10515600" cy="5542155"/>
          </a:xfrm>
        </p:spPr>
        <p:txBody>
          <a:bodyPr>
            <a:normAutofit fontScale="92500" lnSpcReduction="20000"/>
          </a:bodyPr>
          <a:lstStyle/>
          <a:p>
            <a:r>
              <a:rPr kumimoji="1" lang="ja-JP" altLang="en-US" dirty="0" smtClean="0"/>
              <a:t>温度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高温タイプ（標高　</a:t>
            </a:r>
            <a:r>
              <a:rPr lang="en-US" altLang="ja-JP" dirty="0" smtClean="0"/>
              <a:t>&lt;500m</a:t>
            </a:r>
            <a:r>
              <a:rPr lang="ja-JP" altLang="en-US" dirty="0" smtClean="0"/>
              <a:t>）　</a:t>
            </a:r>
            <a:r>
              <a:rPr lang="en-US" altLang="ja-JP" dirty="0" smtClean="0"/>
              <a:t>18℃ - 35</a:t>
            </a:r>
            <a:r>
              <a:rPr lang="ja-JP" altLang="en-US" dirty="0" smtClean="0"/>
              <a:t>℃ 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胡蝶蘭原種</a:t>
            </a:r>
            <a:r>
              <a:rPr lang="ja-JP" altLang="en-US" dirty="0"/>
              <a:t>全体</a:t>
            </a:r>
            <a:r>
              <a:rPr lang="ja-JP" altLang="en-US" dirty="0" smtClean="0"/>
              <a:t>の</a:t>
            </a:r>
            <a:r>
              <a:rPr lang="en-US" altLang="ja-JP" dirty="0" smtClean="0"/>
              <a:t>70</a:t>
            </a:r>
            <a:r>
              <a:rPr lang="ja-JP" altLang="en-US" dirty="0" smtClean="0"/>
              <a:t>％</a:t>
            </a:r>
            <a:endParaRPr lang="en-US" altLang="ja-JP" dirty="0" smtClean="0"/>
          </a:p>
          <a:p>
            <a:pPr lvl="2"/>
            <a:r>
              <a:rPr lang="en-US" altLang="ja-JP" dirty="0" smtClean="0"/>
              <a:t>Subgenus</a:t>
            </a:r>
            <a:r>
              <a:rPr lang="ja-JP" altLang="en-US" dirty="0" smtClean="0"/>
              <a:t> </a:t>
            </a:r>
            <a:r>
              <a:rPr lang="en-US" altLang="ja-JP" dirty="0" err="1" smtClean="0"/>
              <a:t>Polychilos</a:t>
            </a:r>
            <a:endParaRPr lang="en-US" altLang="ja-JP" dirty="0" smtClean="0"/>
          </a:p>
          <a:p>
            <a:pPr lvl="2"/>
            <a:r>
              <a:rPr lang="en-US" altLang="ja-JP" dirty="0" smtClean="0"/>
              <a:t>Section</a:t>
            </a:r>
            <a:r>
              <a:rPr lang="ja-JP" altLang="en-US" dirty="0" smtClean="0"/>
              <a:t> </a:t>
            </a:r>
            <a:r>
              <a:rPr lang="en-US" altLang="ja-JP" dirty="0" smtClean="0"/>
              <a:t>Phalaenopsis (</a:t>
            </a:r>
            <a:r>
              <a:rPr lang="en-US" altLang="ja-JP" dirty="0" err="1" smtClean="0"/>
              <a:t>Philippinensis</a:t>
            </a:r>
            <a:r>
              <a:rPr lang="ja-JP" altLang="en-US" dirty="0" smtClean="0"/>
              <a:t>を除く）</a:t>
            </a:r>
            <a:endParaRPr lang="en-US" altLang="ja-JP" dirty="0" smtClean="0"/>
          </a:p>
          <a:p>
            <a:pPr marL="914400" lvl="2" indent="0">
              <a:buNone/>
            </a:pPr>
            <a:endParaRPr lang="en-US" altLang="ja-JP" dirty="0" smtClean="0"/>
          </a:p>
          <a:p>
            <a:pPr lvl="1"/>
            <a:r>
              <a:rPr kumimoji="1" lang="ja-JP" altLang="en-US" dirty="0" smtClean="0"/>
              <a:t>中温</a:t>
            </a:r>
            <a:r>
              <a:rPr kumimoji="1" lang="ja-JP" altLang="en-US" dirty="0"/>
              <a:t>タイプ</a:t>
            </a:r>
            <a:r>
              <a:rPr kumimoji="1" lang="ja-JP" altLang="en-US" dirty="0" smtClean="0"/>
              <a:t>（標高　</a:t>
            </a:r>
            <a:r>
              <a:rPr kumimoji="1" lang="en-US" altLang="ja-JP" dirty="0" smtClean="0"/>
              <a:t>&gt;500m</a:t>
            </a:r>
            <a:r>
              <a:rPr kumimoji="1" lang="ja-JP" altLang="en-US" dirty="0" smtClean="0"/>
              <a:t>）　</a:t>
            </a:r>
            <a:r>
              <a:rPr kumimoji="1" lang="en-US" altLang="ja-JP" dirty="0" smtClean="0"/>
              <a:t>15℃</a:t>
            </a:r>
            <a:r>
              <a:rPr lang="ja-JP" altLang="en-US" dirty="0"/>
              <a:t> </a:t>
            </a:r>
            <a:r>
              <a:rPr lang="en-US" altLang="ja-JP" dirty="0" smtClean="0"/>
              <a:t>- 28</a:t>
            </a:r>
            <a:r>
              <a:rPr lang="ja-JP" altLang="en-US" dirty="0" smtClean="0"/>
              <a:t>℃</a:t>
            </a:r>
            <a:endParaRPr lang="en-US" altLang="ja-JP" dirty="0" smtClean="0"/>
          </a:p>
          <a:p>
            <a:pPr lvl="2"/>
            <a:r>
              <a:rPr lang="ja-JP" altLang="en-US" dirty="0"/>
              <a:t>胡蝶</a:t>
            </a:r>
            <a:r>
              <a:rPr lang="ja-JP" altLang="en-US" dirty="0" smtClean="0"/>
              <a:t>蘭原種全体の</a:t>
            </a:r>
            <a:r>
              <a:rPr lang="en-US" altLang="ja-JP" dirty="0" smtClean="0"/>
              <a:t>20</a:t>
            </a:r>
            <a:r>
              <a:rPr lang="ja-JP" altLang="en-US" dirty="0" smtClean="0"/>
              <a:t>％</a:t>
            </a:r>
            <a:endParaRPr lang="en-US" altLang="ja-JP" dirty="0" smtClean="0"/>
          </a:p>
          <a:p>
            <a:pPr lvl="2"/>
            <a:r>
              <a:rPr lang="en-US" altLang="ja-JP" dirty="0" smtClean="0"/>
              <a:t>Subgenus</a:t>
            </a:r>
            <a:r>
              <a:rPr lang="ja-JP" altLang="en-US" dirty="0" smtClean="0"/>
              <a:t> </a:t>
            </a:r>
            <a:r>
              <a:rPr lang="en-US" altLang="ja-JP" dirty="0" err="1" smtClean="0"/>
              <a:t>Polychilos</a:t>
            </a:r>
            <a:r>
              <a:rPr lang="ja-JP" altLang="en-US" dirty="0" smtClean="0"/>
              <a:t>高山系</a:t>
            </a:r>
            <a:endParaRPr lang="en-US" altLang="ja-JP" dirty="0" smtClean="0"/>
          </a:p>
          <a:p>
            <a:pPr lvl="2"/>
            <a:r>
              <a:rPr lang="en-US" altLang="ja-JP" dirty="0" smtClean="0"/>
              <a:t>Subgenus </a:t>
            </a:r>
            <a:r>
              <a:rPr lang="en-US" altLang="ja-JP" dirty="0" err="1" smtClean="0"/>
              <a:t>Parishiannae</a:t>
            </a:r>
            <a:r>
              <a:rPr lang="en-US" altLang="ja-JP" dirty="0" smtClean="0"/>
              <a:t> (</a:t>
            </a:r>
            <a:r>
              <a:rPr lang="en-US" altLang="ja-JP" dirty="0" err="1" smtClean="0"/>
              <a:t>Appendiculata</a:t>
            </a:r>
            <a:r>
              <a:rPr lang="ja-JP" altLang="en-US" dirty="0" smtClean="0"/>
              <a:t>を除く）</a:t>
            </a:r>
            <a:r>
              <a:rPr lang="en-US" altLang="ja-JP" dirty="0" smtClean="0"/>
              <a:t>	</a:t>
            </a:r>
          </a:p>
          <a:p>
            <a:pPr lvl="1"/>
            <a:r>
              <a:rPr lang="ja-JP" altLang="en-US" dirty="0" smtClean="0"/>
              <a:t>低 </a:t>
            </a:r>
            <a:r>
              <a:rPr lang="en-US" altLang="ja-JP" dirty="0" smtClean="0"/>
              <a:t>– </a:t>
            </a:r>
            <a:r>
              <a:rPr lang="ja-JP" altLang="en-US" dirty="0" smtClean="0"/>
              <a:t>中温タイプ　</a:t>
            </a:r>
            <a:r>
              <a:rPr lang="en-US" altLang="ja-JP" dirty="0" smtClean="0"/>
              <a:t>10℃</a:t>
            </a:r>
            <a:r>
              <a:rPr lang="en-US" altLang="ja-JP" sz="1700" dirty="0" smtClean="0"/>
              <a:t>(</a:t>
            </a:r>
            <a:r>
              <a:rPr lang="ja-JP" altLang="en-US" sz="1700" dirty="0" smtClean="0"/>
              <a:t>冬季</a:t>
            </a:r>
            <a:r>
              <a:rPr lang="en-US" altLang="ja-JP" sz="1700" dirty="0" smtClean="0"/>
              <a:t>2</a:t>
            </a:r>
            <a:r>
              <a:rPr lang="ja-JP" altLang="en-US" sz="1700" dirty="0" smtClean="0"/>
              <a:t>ヶ月程）</a:t>
            </a:r>
            <a:r>
              <a:rPr lang="en-US" altLang="ja-JP" sz="2600" dirty="0" smtClean="0"/>
              <a:t>-</a:t>
            </a:r>
            <a:r>
              <a:rPr lang="en-US" altLang="ja-JP" sz="1700" dirty="0" smtClean="0"/>
              <a:t> </a:t>
            </a:r>
            <a:r>
              <a:rPr lang="en-US" altLang="ja-JP" sz="2200" dirty="0" smtClean="0"/>
              <a:t>28</a:t>
            </a:r>
            <a:r>
              <a:rPr lang="ja-JP" altLang="en-US" sz="2200" dirty="0" smtClean="0"/>
              <a:t>℃</a:t>
            </a:r>
            <a:endParaRPr lang="en-US" altLang="ja-JP" sz="2200" dirty="0" smtClean="0"/>
          </a:p>
          <a:p>
            <a:pPr lvl="2"/>
            <a:r>
              <a:rPr lang="ja-JP" altLang="en-US" dirty="0"/>
              <a:t>胡蝶</a:t>
            </a:r>
            <a:r>
              <a:rPr lang="ja-JP" altLang="en-US" dirty="0" smtClean="0"/>
              <a:t>蘭原種全体の</a:t>
            </a:r>
            <a:r>
              <a:rPr lang="en-US" altLang="ja-JP" dirty="0" smtClean="0"/>
              <a:t>10</a:t>
            </a:r>
            <a:r>
              <a:rPr lang="ja-JP" altLang="en-US" dirty="0" smtClean="0"/>
              <a:t>％以下</a:t>
            </a:r>
            <a:endParaRPr lang="en-US" altLang="ja-JP" dirty="0" smtClean="0"/>
          </a:p>
          <a:p>
            <a:pPr lvl="2"/>
            <a:r>
              <a:rPr lang="en-US" altLang="ja-JP" dirty="0" smtClean="0"/>
              <a:t>Subgenus</a:t>
            </a:r>
            <a:r>
              <a:rPr lang="ja-JP" altLang="en-US" dirty="0"/>
              <a:t> </a:t>
            </a:r>
            <a:r>
              <a:rPr lang="en-US" altLang="ja-JP" dirty="0" err="1" smtClean="0"/>
              <a:t>Aphyllae</a:t>
            </a:r>
            <a:r>
              <a:rPr lang="en-US" altLang="ja-JP" dirty="0" smtClean="0"/>
              <a:t> (</a:t>
            </a:r>
            <a:r>
              <a:rPr lang="en-US" altLang="ja-JP" dirty="0" err="1" smtClean="0"/>
              <a:t>Storbatiana</a:t>
            </a:r>
            <a:r>
              <a:rPr lang="ja-JP" altLang="en-US" dirty="0" smtClean="0"/>
              <a:t>を除く）</a:t>
            </a:r>
            <a:r>
              <a:rPr lang="en-US" altLang="ja-JP" dirty="0" smtClean="0"/>
              <a:t> </a:t>
            </a:r>
            <a:endParaRPr kumimoji="1" lang="en-US" altLang="ja-JP" dirty="0" smtClean="0"/>
          </a:p>
          <a:p>
            <a:r>
              <a:rPr lang="ja-JP" altLang="en-US" dirty="0" smtClean="0"/>
              <a:t>湿度　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夜間湿度　</a:t>
            </a:r>
            <a:r>
              <a:rPr lang="en-US" altLang="ja-JP" dirty="0" smtClean="0"/>
              <a:t>80</a:t>
            </a:r>
            <a:r>
              <a:rPr lang="ja-JP" altLang="en-US" dirty="0" smtClean="0"/>
              <a:t>％以上</a:t>
            </a:r>
            <a:endParaRPr lang="en-US" altLang="ja-JP" dirty="0" smtClean="0"/>
          </a:p>
          <a:p>
            <a:r>
              <a:rPr lang="ja-JP" altLang="en-US" dirty="0" smtClean="0"/>
              <a:t>輝度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中 </a:t>
            </a:r>
            <a:r>
              <a:rPr lang="en-US" altLang="ja-JP" dirty="0" smtClean="0"/>
              <a:t>- </a:t>
            </a:r>
            <a:r>
              <a:rPr lang="ja-JP" altLang="en-US" dirty="0" smtClean="0"/>
              <a:t>低輝度</a:t>
            </a:r>
            <a:endParaRPr lang="en-US" altLang="ja-JP" dirty="0" smtClean="0"/>
          </a:p>
          <a:p>
            <a:pPr lvl="1"/>
            <a:r>
              <a:rPr lang="en-US" altLang="ja-JP" dirty="0"/>
              <a:t>5</a:t>
            </a:r>
            <a:r>
              <a:rPr lang="ja-JP" altLang="en-US" dirty="0" smtClean="0"/>
              <a:t>月</a:t>
            </a:r>
            <a:r>
              <a:rPr lang="en-US" altLang="ja-JP" dirty="0" smtClean="0"/>
              <a:t>-10</a:t>
            </a:r>
            <a:r>
              <a:rPr lang="ja-JP" altLang="en-US" dirty="0" smtClean="0"/>
              <a:t>月　遮光率</a:t>
            </a:r>
            <a:r>
              <a:rPr lang="en-US" altLang="ja-JP" dirty="0" smtClean="0"/>
              <a:t>70</a:t>
            </a:r>
            <a:r>
              <a:rPr lang="ja-JP" altLang="en-US" dirty="0" smtClean="0"/>
              <a:t>％</a:t>
            </a:r>
            <a:endParaRPr lang="en-US" altLang="ja-JP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333894" y="2955073"/>
            <a:ext cx="54640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srgbClr val="FFC000"/>
                </a:solidFill>
              </a:rPr>
              <a:t>bastianii,chibae</a:t>
            </a:r>
            <a:r>
              <a:rPr lang="en-US" altLang="ja-JP" dirty="0" smtClean="0">
                <a:solidFill>
                  <a:srgbClr val="FFC000"/>
                </a:solidFill>
              </a:rPr>
              <a:t>, </a:t>
            </a:r>
            <a:r>
              <a:rPr lang="en-US" altLang="ja-JP" dirty="0" err="1" smtClean="0">
                <a:solidFill>
                  <a:srgbClr val="FFC000"/>
                </a:solidFill>
              </a:rPr>
              <a:t>cochlearis</a:t>
            </a:r>
            <a:r>
              <a:rPr lang="en-US" altLang="ja-JP" dirty="0" smtClean="0">
                <a:solidFill>
                  <a:srgbClr val="FFC000"/>
                </a:solidFill>
              </a:rPr>
              <a:t>, </a:t>
            </a:r>
            <a:r>
              <a:rPr lang="en-US" altLang="ja-JP" dirty="0" err="1" smtClean="0">
                <a:solidFill>
                  <a:srgbClr val="FFC000"/>
                </a:solidFill>
              </a:rPr>
              <a:t>doweryensis</a:t>
            </a:r>
            <a:r>
              <a:rPr lang="en-US" altLang="ja-JP" dirty="0" smtClean="0">
                <a:solidFill>
                  <a:srgbClr val="FFC000"/>
                </a:solidFill>
              </a:rPr>
              <a:t>, </a:t>
            </a:r>
            <a:r>
              <a:rPr lang="en-US" altLang="ja-JP" dirty="0" err="1" smtClean="0">
                <a:solidFill>
                  <a:srgbClr val="FFC000"/>
                </a:solidFill>
              </a:rPr>
              <a:t>gibbosa</a:t>
            </a:r>
            <a:r>
              <a:rPr lang="en-US" altLang="ja-JP" dirty="0" smtClean="0">
                <a:solidFill>
                  <a:srgbClr val="FFC000"/>
                </a:solidFill>
              </a:rPr>
              <a:t>, </a:t>
            </a:r>
            <a:r>
              <a:rPr lang="en-US" altLang="ja-JP" dirty="0" err="1" smtClean="0">
                <a:solidFill>
                  <a:srgbClr val="FFC000"/>
                </a:solidFill>
              </a:rPr>
              <a:t>lindenii</a:t>
            </a:r>
            <a:r>
              <a:rPr lang="en-US" altLang="ja-JP" dirty="0" smtClean="0">
                <a:solidFill>
                  <a:srgbClr val="FFC000"/>
                </a:solidFill>
              </a:rPr>
              <a:t>, </a:t>
            </a:r>
            <a:r>
              <a:rPr lang="en-US" altLang="ja-JP" dirty="0" err="1" smtClean="0">
                <a:solidFill>
                  <a:srgbClr val="FFC000"/>
                </a:solidFill>
              </a:rPr>
              <a:t>lobbii</a:t>
            </a:r>
            <a:r>
              <a:rPr lang="en-US" altLang="ja-JP" dirty="0">
                <a:solidFill>
                  <a:srgbClr val="FFC000"/>
                </a:solidFill>
              </a:rPr>
              <a:t>, </a:t>
            </a:r>
            <a:r>
              <a:rPr lang="en-US" altLang="ja-JP" dirty="0" err="1">
                <a:solidFill>
                  <a:srgbClr val="FFC000"/>
                </a:solidFill>
              </a:rPr>
              <a:t>lowii</a:t>
            </a:r>
            <a:r>
              <a:rPr lang="en-US" altLang="ja-JP" dirty="0">
                <a:solidFill>
                  <a:srgbClr val="FFC000"/>
                </a:solidFill>
              </a:rPr>
              <a:t>, </a:t>
            </a:r>
            <a:r>
              <a:rPr lang="en-US" altLang="ja-JP" dirty="0" err="1">
                <a:solidFill>
                  <a:srgbClr val="FFC000"/>
                </a:solidFill>
              </a:rPr>
              <a:t>mariae</a:t>
            </a:r>
            <a:r>
              <a:rPr lang="en-US" altLang="ja-JP" dirty="0">
                <a:solidFill>
                  <a:srgbClr val="FFC000"/>
                </a:solidFill>
              </a:rPr>
              <a:t>, minus, </a:t>
            </a:r>
            <a:r>
              <a:rPr lang="en-US" altLang="ja-JP" dirty="0" err="1">
                <a:solidFill>
                  <a:srgbClr val="FFC000"/>
                </a:solidFill>
              </a:rPr>
              <a:t>parishii</a:t>
            </a:r>
            <a:r>
              <a:rPr lang="en-US" altLang="ja-JP" dirty="0">
                <a:solidFill>
                  <a:srgbClr val="FFC000"/>
                </a:solidFill>
              </a:rPr>
              <a:t>, </a:t>
            </a:r>
            <a:r>
              <a:rPr lang="en-US" altLang="ja-JP" dirty="0" err="1">
                <a:solidFill>
                  <a:srgbClr val="FFC000"/>
                </a:solidFill>
              </a:rPr>
              <a:t>philippinensis</a:t>
            </a:r>
            <a:r>
              <a:rPr lang="en-US" altLang="ja-JP" dirty="0"/>
              <a:t>,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222381" y="4159844"/>
            <a:ext cx="5575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>
                <a:solidFill>
                  <a:srgbClr val="FFC000"/>
                </a:solidFill>
              </a:rPr>
              <a:t>braceana</a:t>
            </a:r>
            <a:r>
              <a:rPr lang="en-US" altLang="ja-JP" dirty="0">
                <a:solidFill>
                  <a:srgbClr val="FFC000"/>
                </a:solidFill>
              </a:rPr>
              <a:t>, </a:t>
            </a:r>
            <a:r>
              <a:rPr lang="en-US" altLang="ja-JP" dirty="0" err="1">
                <a:solidFill>
                  <a:srgbClr val="FFC000"/>
                </a:solidFill>
              </a:rPr>
              <a:t>hainanensis</a:t>
            </a:r>
            <a:r>
              <a:rPr lang="en-US" altLang="ja-JP" dirty="0">
                <a:solidFill>
                  <a:srgbClr val="FFC000"/>
                </a:solidFill>
              </a:rPr>
              <a:t>, </a:t>
            </a:r>
            <a:r>
              <a:rPr lang="en-US" altLang="ja-JP" dirty="0" err="1">
                <a:solidFill>
                  <a:srgbClr val="FFC000"/>
                </a:solidFill>
              </a:rPr>
              <a:t>honghenensis</a:t>
            </a:r>
            <a:r>
              <a:rPr lang="en-US" altLang="ja-JP" dirty="0" smtClean="0">
                <a:solidFill>
                  <a:srgbClr val="FFC000"/>
                </a:solidFill>
              </a:rPr>
              <a:t>, </a:t>
            </a:r>
            <a:r>
              <a:rPr lang="en-US" altLang="ja-JP" dirty="0" err="1" smtClean="0">
                <a:solidFill>
                  <a:srgbClr val="FFC000"/>
                </a:solidFill>
              </a:rPr>
              <a:t>stobartiana</a:t>
            </a:r>
            <a:r>
              <a:rPr lang="en-US" altLang="ja-JP" dirty="0">
                <a:solidFill>
                  <a:srgbClr val="FFC000"/>
                </a:solidFill>
              </a:rPr>
              <a:t>, </a:t>
            </a:r>
            <a:r>
              <a:rPr lang="en-US" altLang="ja-JP" dirty="0" err="1">
                <a:solidFill>
                  <a:srgbClr val="FFC000"/>
                </a:solidFill>
              </a:rPr>
              <a:t>wilsonii</a:t>
            </a:r>
            <a:endParaRPr kumimoji="1" lang="ja-JP" alt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92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692911" y="365125"/>
            <a:ext cx="4625898" cy="514868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 smtClean="0"/>
              <a:t>胡蝶蘭原種の進化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45" y="879993"/>
            <a:ext cx="6577012" cy="5343152"/>
          </a:xfrm>
        </p:spPr>
      </p:pic>
      <p:sp>
        <p:nvSpPr>
          <p:cNvPr id="5" name="テキスト ボックス 4"/>
          <p:cNvSpPr txBox="1"/>
          <p:nvPr/>
        </p:nvSpPr>
        <p:spPr>
          <a:xfrm>
            <a:off x="2549287" y="6196036"/>
            <a:ext cx="8066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prstClr val="black"/>
                </a:solidFill>
              </a:rPr>
              <a:t>Ref: </a:t>
            </a:r>
            <a:r>
              <a:rPr lang="en-US" altLang="ja-JP" sz="1600" dirty="0" smtClean="0">
                <a:solidFill>
                  <a:prstClr val="black"/>
                </a:solidFill>
              </a:rPr>
              <a:t>‘Molecular phylogeny, biogeography, and evolutionary trends of the genus Phalaenopsis’</a:t>
            </a:r>
          </a:p>
          <a:p>
            <a:r>
              <a:rPr lang="en-US" altLang="ja-JP" sz="1600" dirty="0" smtClean="0">
                <a:solidFill>
                  <a:prstClr val="black"/>
                </a:solidFill>
              </a:rPr>
              <a:t>Chi-Chu Tsai PhD Dissertation in Biological </a:t>
            </a:r>
            <a:r>
              <a:rPr lang="en-US" altLang="ja-JP" sz="1600" dirty="0">
                <a:solidFill>
                  <a:prstClr val="black"/>
                </a:solidFill>
              </a:rPr>
              <a:t>Sciences of NSY Univ</a:t>
            </a:r>
            <a:r>
              <a:rPr lang="en-US" altLang="ja-JP" sz="1600" dirty="0" smtClean="0">
                <a:solidFill>
                  <a:prstClr val="black"/>
                </a:solidFill>
              </a:rPr>
              <a:t>., Dec.2003 </a:t>
            </a:r>
            <a:endParaRPr lang="ja-JP" alt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22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植え込み方法</a:t>
            </a:r>
            <a:r>
              <a:rPr lang="ja-JP" altLang="en-US" smtClean="0"/>
              <a:t>と支持材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胡蝶蘭原種（着生ラン）は基本的に吊り下げ型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ベンチ置きポット植付が可能な胡蝶蘭原種</a:t>
            </a:r>
            <a:endParaRPr lang="en-US" altLang="ja-JP" dirty="0" smtClean="0"/>
          </a:p>
          <a:p>
            <a:pPr lvl="2"/>
            <a:r>
              <a:rPr kumimoji="1" lang="en-US" altLang="ja-JP" dirty="0" err="1" smtClean="0"/>
              <a:t>Cornu-cervi</a:t>
            </a:r>
            <a:r>
              <a:rPr kumimoji="1" lang="ja-JP" altLang="en-US" dirty="0" smtClean="0"/>
              <a:t>グループ</a:t>
            </a:r>
            <a:endParaRPr kumimoji="1" lang="en-US" altLang="ja-JP" dirty="0" smtClean="0"/>
          </a:p>
          <a:p>
            <a:pPr lvl="2"/>
            <a:r>
              <a:rPr lang="en-US" altLang="ja-JP" dirty="0" err="1" smtClean="0"/>
              <a:t>Lueddemanniana</a:t>
            </a:r>
            <a:r>
              <a:rPr lang="ja-JP" altLang="en-US" dirty="0" smtClean="0"/>
              <a:t>グループ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フラスコ苗（</a:t>
            </a:r>
            <a:r>
              <a:rPr lang="en-US" altLang="ja-JP" dirty="0" smtClean="0"/>
              <a:t>1</a:t>
            </a:r>
            <a:r>
              <a:rPr lang="ja-JP" altLang="en-US" dirty="0" smtClean="0"/>
              <a:t>年間）</a:t>
            </a:r>
            <a:endParaRPr lang="en-US" altLang="ja-JP" dirty="0" smtClean="0"/>
          </a:p>
          <a:p>
            <a:r>
              <a:rPr lang="ja-JP" altLang="en-US" dirty="0" smtClean="0"/>
              <a:t>植込み材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ヘゴ板、杉皮板など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ヘゴチップ＋プラスチック鉢</a:t>
            </a:r>
            <a:r>
              <a:rPr lang="en-US" altLang="ja-JP" dirty="0" smtClean="0"/>
              <a:t>(</a:t>
            </a:r>
            <a:r>
              <a:rPr lang="ja-JP" altLang="en-US" dirty="0" smtClean="0"/>
              <a:t>ポット植付及びフラスコ苗）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ミズゴケ＋バスケット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ミズゴケ＋プラスチック鉢</a:t>
            </a:r>
            <a:r>
              <a:rPr lang="en-US" altLang="ja-JP" dirty="0" smtClean="0"/>
              <a:t>(</a:t>
            </a:r>
            <a:r>
              <a:rPr lang="ja-JP" altLang="en-US" dirty="0" smtClean="0"/>
              <a:t>フラスコ苗</a:t>
            </a:r>
            <a:r>
              <a:rPr lang="en-US" altLang="ja-JP" dirty="0" smtClean="0"/>
              <a:t>1</a:t>
            </a:r>
            <a:r>
              <a:rPr lang="ja-JP" altLang="en-US" dirty="0" smtClean="0"/>
              <a:t>年間）</a:t>
            </a:r>
            <a:endParaRPr lang="en-US" altLang="ja-JP" dirty="0" smtClean="0"/>
          </a:p>
          <a:p>
            <a:pPr lvl="2"/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740" y="4235115"/>
            <a:ext cx="3597443" cy="23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2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37839" y="133815"/>
            <a:ext cx="10515600" cy="903248"/>
          </a:xfrm>
        </p:spPr>
        <p:txBody>
          <a:bodyPr/>
          <a:lstStyle/>
          <a:p>
            <a:r>
              <a:rPr kumimoji="1" lang="ja-JP" altLang="en-US" dirty="0" smtClean="0"/>
              <a:t>胡蝶蘭原種栽培の留意点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505415"/>
            <a:ext cx="10515600" cy="4973443"/>
          </a:xfrm>
        </p:spPr>
        <p:txBody>
          <a:bodyPr>
            <a:normAutofit/>
          </a:bodyPr>
          <a:lstStyle/>
          <a:p>
            <a:r>
              <a:rPr kumimoji="1" lang="ja-JP" altLang="en-US" dirty="0" smtClean="0"/>
              <a:t>多くの胡蝶蘭原種の栽培の失敗は</a:t>
            </a:r>
            <a:endParaRPr kumimoji="1" lang="en-US" altLang="ja-JP" dirty="0" smtClean="0"/>
          </a:p>
          <a:p>
            <a:pPr lvl="1"/>
            <a:r>
              <a:rPr kumimoji="1" lang="ja-JP" altLang="en-US" dirty="0" smtClean="0"/>
              <a:t>夜間湿度の不足</a:t>
            </a:r>
            <a:endParaRPr kumimoji="1" lang="en-US" altLang="ja-JP" dirty="0" smtClean="0"/>
          </a:p>
          <a:p>
            <a:pPr lvl="1"/>
            <a:r>
              <a:rPr kumimoji="1" lang="ja-JP" altLang="en-US" dirty="0" smtClean="0"/>
              <a:t>根の乾燥</a:t>
            </a:r>
            <a:r>
              <a:rPr lang="ja-JP" altLang="en-US" dirty="0" smtClean="0"/>
              <a:t>と過かん水</a:t>
            </a:r>
            <a:endParaRPr lang="en-US" altLang="ja-JP" dirty="0" smtClean="0"/>
          </a:p>
          <a:p>
            <a:r>
              <a:rPr kumimoji="1" lang="en-US" altLang="ja-JP" dirty="0"/>
              <a:t>15</a:t>
            </a:r>
            <a:r>
              <a:rPr kumimoji="1" lang="en-US" altLang="ja-JP" dirty="0" smtClean="0"/>
              <a:t>℃</a:t>
            </a:r>
            <a:r>
              <a:rPr kumimoji="1" lang="ja-JP" altLang="en-US" dirty="0" smtClean="0"/>
              <a:t>以下の環境ではほとんどの胡蝶蘭は栽培できない。</a:t>
            </a:r>
            <a:endParaRPr kumimoji="1" lang="en-US" altLang="ja-JP" dirty="0" smtClean="0"/>
          </a:p>
          <a:p>
            <a:r>
              <a:rPr lang="ja-JP" altLang="en-US" dirty="0" smtClean="0"/>
              <a:t>それぞれの亜属や節の栽培法は異なることが多い</a:t>
            </a:r>
            <a:endParaRPr lang="en-US" altLang="ja-JP" dirty="0" smtClean="0"/>
          </a:p>
          <a:p>
            <a:pPr lvl="1"/>
            <a:r>
              <a:rPr kumimoji="1" lang="en-US" altLang="ja-JP" dirty="0" err="1" smtClean="0"/>
              <a:t>Aphyllae</a:t>
            </a:r>
            <a:r>
              <a:rPr kumimoji="1" lang="ja-JP" altLang="en-US" dirty="0" smtClean="0"/>
              <a:t>種と</a:t>
            </a:r>
            <a:r>
              <a:rPr kumimoji="1" lang="en-US" altLang="ja-JP" dirty="0" err="1" smtClean="0"/>
              <a:t>Phalaenosis</a:t>
            </a:r>
            <a:r>
              <a:rPr kumimoji="1" lang="ja-JP" altLang="en-US" dirty="0" smtClean="0"/>
              <a:t>や</a:t>
            </a:r>
            <a:r>
              <a:rPr kumimoji="1" lang="en-US" altLang="ja-JP" dirty="0" err="1" smtClean="0"/>
              <a:t>Amboinenses</a:t>
            </a:r>
            <a:r>
              <a:rPr kumimoji="1" lang="ja-JP" altLang="en-US" dirty="0" smtClean="0"/>
              <a:t>節種とは植込み方が全く異なる。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ラン園で見られる植込み方法及び植込み材を真似ることは避ける</a:t>
            </a:r>
            <a:endParaRPr kumimoji="1" lang="en-US" altLang="ja-JP" dirty="0" smtClean="0"/>
          </a:p>
          <a:p>
            <a:pPr lvl="1"/>
            <a:r>
              <a:rPr kumimoji="1" lang="ja-JP" altLang="en-US" dirty="0" smtClean="0"/>
              <a:t>栽培と販売のための管理法は異なる</a:t>
            </a:r>
            <a:endParaRPr kumimoji="1" lang="en-US" altLang="ja-JP" dirty="0" smtClean="0"/>
          </a:p>
          <a:p>
            <a:r>
              <a:rPr lang="ja-JP" altLang="en-US" dirty="0" smtClean="0"/>
              <a:t>全ての種に最適な植込み材は存在しない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種には</a:t>
            </a:r>
            <a:r>
              <a:rPr lang="ja-JP" altLang="en-US" dirty="0"/>
              <a:t>それぞれ固有</a:t>
            </a:r>
            <a:r>
              <a:rPr lang="ja-JP" altLang="en-US" dirty="0" smtClean="0"/>
              <a:t>の生育環境があり、</a:t>
            </a:r>
            <a:r>
              <a:rPr kumimoji="1" lang="ja-JP" altLang="en-US" dirty="0" smtClean="0"/>
              <a:t>植込み材の効果・役割は栽培環境の温度・湿度・通風・かん水に大きく影響される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40173457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524107"/>
            <a:ext cx="10515600" cy="5652856"/>
          </a:xfrm>
        </p:spPr>
        <p:txBody>
          <a:bodyPr/>
          <a:lstStyle/>
          <a:p>
            <a:r>
              <a:rPr lang="ja-JP" altLang="en-US" dirty="0" smtClean="0"/>
              <a:t>株（品質）の</a:t>
            </a:r>
            <a:r>
              <a:rPr lang="ja-JP" altLang="en-US" dirty="0" err="1"/>
              <a:t>良し</a:t>
            </a:r>
            <a:r>
              <a:rPr lang="ja-JP" altLang="en-US" dirty="0"/>
              <a:t>あしは根に</a:t>
            </a:r>
            <a:r>
              <a:rPr lang="ja-JP" altLang="en-US" dirty="0" smtClean="0"/>
              <a:t>あり。入荷</a:t>
            </a:r>
            <a:r>
              <a:rPr lang="ja-JP" altLang="en-US"/>
              <a:t>時</a:t>
            </a:r>
            <a:r>
              <a:rPr lang="ja-JP" altLang="en-US" smtClean="0"/>
              <a:t>の</a:t>
            </a:r>
            <a:r>
              <a:rPr lang="ja-JP" altLang="en-US" smtClean="0"/>
              <a:t>根の状態</a:t>
            </a:r>
            <a:r>
              <a:rPr lang="ja-JP" altLang="en-US" smtClean="0"/>
              <a:t>は</a:t>
            </a:r>
            <a:r>
              <a:rPr lang="ja-JP" altLang="en-US" dirty="0"/>
              <a:t>その後の栽培に大きく影響する</a:t>
            </a:r>
          </a:p>
          <a:p>
            <a:r>
              <a:rPr lang="ja-JP" altLang="en-US" dirty="0"/>
              <a:t>野生栽培株や海外からの輸入株は順化処理が</a:t>
            </a:r>
            <a:r>
              <a:rPr lang="ja-JP" altLang="en-US" dirty="0" smtClean="0"/>
              <a:t>必要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順化：移植後、根や葉の伸長が見られるまでの期間</a:t>
            </a:r>
            <a:endParaRPr lang="ja-JP" altLang="en-US" dirty="0"/>
          </a:p>
          <a:p>
            <a:r>
              <a:rPr lang="ja-JP" altLang="en-US" dirty="0"/>
              <a:t>計画的なスケジュールに基づく病虫害</a:t>
            </a:r>
            <a:r>
              <a:rPr lang="ja-JP" altLang="en-US" dirty="0" smtClean="0"/>
              <a:t>防除が重要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カビ病群と細菌病群、予防、治療それぞれの薬剤は異なることに注意</a:t>
            </a:r>
            <a:endParaRPr lang="ja-JP" altLang="en-US" dirty="0"/>
          </a:p>
          <a:p>
            <a:r>
              <a:rPr lang="ja-JP" altLang="en-US" dirty="0"/>
              <a:t>細菌性病気の</a:t>
            </a:r>
            <a:r>
              <a:rPr lang="ja-JP" altLang="en-US" dirty="0" smtClean="0"/>
              <a:t>多くに害虫</a:t>
            </a:r>
            <a:r>
              <a:rPr lang="ja-JP" altLang="en-US" dirty="0"/>
              <a:t>による</a:t>
            </a:r>
            <a:r>
              <a:rPr lang="ja-JP" altLang="en-US" dirty="0" smtClean="0"/>
              <a:t>誘引が見られる</a:t>
            </a:r>
            <a:endParaRPr lang="ja-JP" altLang="en-US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196805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9127" y="164403"/>
            <a:ext cx="4536688" cy="1325563"/>
          </a:xfrm>
        </p:spPr>
        <p:txBody>
          <a:bodyPr/>
          <a:lstStyle/>
          <a:p>
            <a:r>
              <a:rPr lang="ja-JP" altLang="en-US" dirty="0" smtClean="0"/>
              <a:t>植込みのポイント（吊下げ型）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80640" y="2047527"/>
            <a:ext cx="4993887" cy="2736346"/>
          </a:xfrm>
        </p:spPr>
        <p:txBody>
          <a:bodyPr>
            <a:normAutofit/>
          </a:bodyPr>
          <a:lstStyle/>
          <a:p>
            <a:r>
              <a:rPr kumimoji="1" lang="ja-JP" altLang="en-US" sz="2400" dirty="0" smtClean="0"/>
              <a:t>根張り空間を可能な限り広く取る。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根周辺は常に湿った状態を保つ。</a:t>
            </a:r>
            <a:endParaRPr lang="en-US" altLang="ja-JP" sz="2400" dirty="0" smtClean="0"/>
          </a:p>
          <a:p>
            <a:r>
              <a:rPr kumimoji="1" lang="en-US" altLang="ja-JP" sz="2400" dirty="0"/>
              <a:t>3</a:t>
            </a:r>
            <a:r>
              <a:rPr kumimoji="1" lang="ja-JP" altLang="en-US" sz="2400" dirty="0" smtClean="0"/>
              <a:t>年以内にミズゴケを交換。根が支持材から溢れる状態となれば、根を剥がして、新しい支持材に植え替えるのではなく、支持材を増設する。</a:t>
            </a:r>
            <a:endParaRPr kumimoji="1" lang="ja-JP" altLang="en-US" sz="24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378" y="82551"/>
            <a:ext cx="3175000" cy="66929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792" y="82551"/>
            <a:ext cx="3175000" cy="67183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52967" y="5486400"/>
            <a:ext cx="4839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mtClean="0"/>
              <a:t>かん水から半日後、軽く</a:t>
            </a:r>
            <a:r>
              <a:rPr kumimoji="1" lang="ja-JP" altLang="en-US" dirty="0" smtClean="0"/>
              <a:t>ミズゴケに触れて、指先に水滴が付くようでは過かん水</a:t>
            </a:r>
            <a:r>
              <a:rPr kumimoji="1" lang="ja-JP" altLang="en-US" smtClean="0"/>
              <a:t>。濡れてはいる</a:t>
            </a:r>
            <a:r>
              <a:rPr kumimoji="1" lang="ja-JP" altLang="en-US" dirty="0" smtClean="0"/>
              <a:t>が湿っている状態が最適。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667973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653" y="1957137"/>
            <a:ext cx="6445121" cy="4738035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69" y="147854"/>
            <a:ext cx="6404417" cy="4271746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4360127" y="3836020"/>
            <a:ext cx="1951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solidFill>
                  <a:schemeClr val="bg1"/>
                </a:solidFill>
              </a:rPr>
              <a:t>fimbriata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757639" y="5118410"/>
            <a:ext cx="1572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schemeClr val="bg1"/>
                </a:solidFill>
              </a:rPr>
              <a:t>wilsonii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68712" y="4761571"/>
            <a:ext cx="457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下垂葉の実装</a:t>
            </a:r>
            <a:endParaRPr kumimoji="1" lang="en-US" altLang="ja-JP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dirty="0" smtClean="0"/>
              <a:t>ヘゴ板＋ミズゴケ</a:t>
            </a:r>
            <a:endParaRPr kumimoji="1" lang="en-US" altLang="ja-JP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 smtClean="0"/>
              <a:t>杉皮板＋ミズゴケ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891454" y="278780"/>
            <a:ext cx="4594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/>
              <a:t>本サイト栽培風景</a:t>
            </a:r>
            <a:r>
              <a:rPr lang="en-US" altLang="ja-JP" sz="2800" dirty="0" smtClean="0"/>
              <a:t>1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68826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50" y="128337"/>
            <a:ext cx="5035418" cy="4620126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863" y="128337"/>
            <a:ext cx="4860758" cy="5063405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650" y="3062837"/>
            <a:ext cx="5560031" cy="3689684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278780" y="4259766"/>
            <a:ext cx="1795347" cy="379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solidFill>
                  <a:schemeClr val="bg1"/>
                </a:solidFill>
              </a:rPr>
              <a:t>bellina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586761" y="6177776"/>
            <a:ext cx="2531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schemeClr val="bg1"/>
                </a:solidFill>
              </a:rPr>
              <a:t>fuscata</a:t>
            </a:r>
            <a:r>
              <a:rPr lang="en-US" altLang="ja-JP" dirty="0" smtClean="0">
                <a:solidFill>
                  <a:schemeClr val="bg1"/>
                </a:solidFill>
              </a:rPr>
              <a:t>, </a:t>
            </a:r>
            <a:r>
              <a:rPr lang="en-US" altLang="ja-JP" dirty="0" err="1" smtClean="0">
                <a:solidFill>
                  <a:schemeClr val="bg1"/>
                </a:solidFill>
              </a:rPr>
              <a:t>venosa</a:t>
            </a:r>
            <a:r>
              <a:rPr lang="en-US" altLang="ja-JP" dirty="0" smtClean="0">
                <a:solidFill>
                  <a:schemeClr val="bg1"/>
                </a:solidFill>
              </a:rPr>
              <a:t>, </a:t>
            </a:r>
            <a:r>
              <a:rPr lang="en-US" altLang="ja-JP" dirty="0" err="1" smtClean="0">
                <a:solidFill>
                  <a:schemeClr val="bg1"/>
                </a:solidFill>
              </a:rPr>
              <a:t>mariae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801922" y="4748463"/>
            <a:ext cx="2163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schemeClr val="bg1"/>
                </a:solidFill>
              </a:rPr>
              <a:t>Schilleriana,aprodite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77050" y="4995746"/>
            <a:ext cx="267494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下垂葉実装</a:t>
            </a:r>
            <a:endParaRPr kumimoji="1" lang="en-US" altLang="ja-JP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 smtClean="0"/>
              <a:t>杉皮板＋ミズゴケ</a:t>
            </a:r>
            <a:endParaRPr lang="en-US" altLang="ja-JP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dirty="0" smtClean="0"/>
              <a:t>炭化コルク＋ミズゴケ</a:t>
            </a:r>
            <a:endParaRPr kumimoji="1" lang="en-US" altLang="ja-JP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 smtClean="0"/>
              <a:t>ヘゴ板＋ミズゴケ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166302" y="5611299"/>
            <a:ext cx="2798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本サイト栽培風景２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8525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657" y="280872"/>
            <a:ext cx="5263670" cy="2815253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42" y="128336"/>
            <a:ext cx="6782389" cy="450526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411" y="3245931"/>
            <a:ext cx="7716252" cy="3463288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63842" y="4237463"/>
            <a:ext cx="3449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solidFill>
                  <a:schemeClr val="bg1"/>
                </a:solidFill>
              </a:rPr>
              <a:t>Schilleriana</a:t>
            </a:r>
            <a:r>
              <a:rPr kumimoji="1" lang="en-US" altLang="ja-JP" dirty="0" smtClean="0">
                <a:solidFill>
                  <a:schemeClr val="bg1"/>
                </a:solidFill>
              </a:rPr>
              <a:t> &amp; </a:t>
            </a:r>
            <a:r>
              <a:rPr kumimoji="1" lang="en-US" altLang="ja-JP" dirty="0" err="1" smtClean="0">
                <a:solidFill>
                  <a:schemeClr val="bg1"/>
                </a:solidFill>
              </a:rPr>
              <a:t>stuartiana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303492" y="4977575"/>
            <a:ext cx="2594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solidFill>
                  <a:schemeClr val="bg1"/>
                </a:solidFill>
              </a:rPr>
              <a:t>lueddemanniana</a:t>
            </a:r>
            <a:r>
              <a:rPr kumimoji="1" lang="en-US" altLang="ja-JP" dirty="0" smtClean="0">
                <a:solidFill>
                  <a:schemeClr val="bg1"/>
                </a:solidFill>
              </a:rPr>
              <a:t> cluster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883503" y="2726793"/>
            <a:ext cx="205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solidFill>
                  <a:schemeClr val="bg1"/>
                </a:solidFill>
              </a:rPr>
              <a:t>schilleriana</a:t>
            </a:r>
            <a:r>
              <a:rPr kumimoji="1" lang="en-US" altLang="ja-JP" dirty="0" smtClean="0">
                <a:solidFill>
                  <a:schemeClr val="bg1"/>
                </a:solidFill>
              </a:rPr>
              <a:t> cluster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45327" y="4977575"/>
            <a:ext cx="39363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クラスター大株の実装</a:t>
            </a:r>
            <a:endParaRPr kumimoji="1" lang="en-US" altLang="ja-JP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dirty="0" smtClean="0"/>
              <a:t>杉皮板（</a:t>
            </a: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枚重ね）＋ミズゴケ</a:t>
            </a:r>
            <a:endParaRPr kumimoji="1" lang="en-US" altLang="ja-JP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 smtClean="0"/>
              <a:t>ヤシガラマット＋ミズゴケ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83649" y="6166625"/>
            <a:ext cx="2869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本サイト栽培風景３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16888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95" y="3601680"/>
            <a:ext cx="5036130" cy="3188272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95" y="572542"/>
            <a:ext cx="5067822" cy="2916616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316" y="572541"/>
            <a:ext cx="5200117" cy="2858543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4621103" y="3061753"/>
            <a:ext cx="1115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solidFill>
                  <a:schemeClr val="bg1"/>
                </a:solidFill>
              </a:rPr>
              <a:t>pulchra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999035" y="2962189"/>
            <a:ext cx="1962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schemeClr val="bg1"/>
                </a:solidFill>
              </a:rPr>
              <a:t>gigantea</a:t>
            </a:r>
            <a:r>
              <a:rPr lang="en-US" altLang="ja-JP" dirty="0" smtClean="0">
                <a:solidFill>
                  <a:schemeClr val="bg1"/>
                </a:solidFill>
              </a:rPr>
              <a:t> seedling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604231" y="6314695"/>
            <a:ext cx="2131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schemeClr val="bg1"/>
                </a:solidFill>
              </a:rPr>
              <a:t>Cornu-cervi</a:t>
            </a:r>
            <a:r>
              <a:rPr lang="en-US" altLang="ja-JP" dirty="0" smtClean="0">
                <a:solidFill>
                  <a:schemeClr val="bg1"/>
                </a:solidFill>
              </a:rPr>
              <a:t> group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317" y="3601680"/>
            <a:ext cx="5185980" cy="316334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9133365" y="6225485"/>
            <a:ext cx="1996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>
                <a:solidFill>
                  <a:schemeClr val="bg1"/>
                </a:solidFill>
              </a:rPr>
              <a:t>e</a:t>
            </a:r>
            <a:r>
              <a:rPr kumimoji="1" lang="en-US" altLang="ja-JP" dirty="0" err="1" smtClean="0">
                <a:solidFill>
                  <a:schemeClr val="bg1"/>
                </a:solidFill>
              </a:rPr>
              <a:t>questris</a:t>
            </a:r>
            <a:r>
              <a:rPr kumimoji="1" lang="en-US" altLang="ja-JP" dirty="0" smtClean="0">
                <a:solidFill>
                  <a:schemeClr val="bg1"/>
                </a:solidFill>
              </a:rPr>
              <a:t> seedling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929316" y="691376"/>
            <a:ext cx="3612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solidFill>
                  <a:schemeClr val="bg1"/>
                </a:solidFill>
              </a:rPr>
              <a:t>本サイト栽培風景４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92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69849" y="136182"/>
            <a:ext cx="5473390" cy="1168511"/>
          </a:xfrm>
        </p:spPr>
        <p:txBody>
          <a:bodyPr/>
          <a:lstStyle/>
          <a:p>
            <a:r>
              <a:rPr lang="ja-JP" altLang="en-US" dirty="0" smtClean="0"/>
              <a:t>野生と実生株</a:t>
            </a:r>
            <a:endParaRPr kumimoji="1" lang="ja-JP" altLang="en-US" dirty="0"/>
          </a:p>
        </p:txBody>
      </p:sp>
      <p:pic>
        <p:nvPicPr>
          <p:cNvPr id="9" name="コンテンツ プレースホルダー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97" y="1499329"/>
            <a:ext cx="4683894" cy="4351338"/>
          </a:xfrm>
        </p:spPr>
      </p:pic>
      <p:sp>
        <p:nvSpPr>
          <p:cNvPr id="10" name="テキスト ボックス 9"/>
          <p:cNvSpPr txBox="1"/>
          <p:nvPr/>
        </p:nvSpPr>
        <p:spPr>
          <a:xfrm>
            <a:off x="3590693" y="5430644"/>
            <a:ext cx="1806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solidFill>
                  <a:schemeClr val="bg1"/>
                </a:solidFill>
              </a:rPr>
              <a:t>cochlearis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93023" y="3398303"/>
            <a:ext cx="1248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seedling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768705" y="3336301"/>
            <a:ext cx="1315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wild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787" y="136182"/>
            <a:ext cx="2850319" cy="4748052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993" y="3512634"/>
            <a:ext cx="5316314" cy="3203079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5843239" y="6255834"/>
            <a:ext cx="1795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solidFill>
                  <a:schemeClr val="bg1"/>
                </a:solidFill>
              </a:rPr>
              <a:t>bellina</a:t>
            </a:r>
            <a:r>
              <a:rPr kumimoji="1" lang="en-US" altLang="ja-JP" dirty="0" smtClean="0">
                <a:solidFill>
                  <a:schemeClr val="bg1"/>
                </a:solidFill>
              </a:rPr>
              <a:t> wild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584436" y="4855092"/>
            <a:ext cx="1716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schemeClr val="bg1"/>
                </a:solidFill>
              </a:rPr>
              <a:t>bellina</a:t>
            </a:r>
            <a:r>
              <a:rPr lang="en-US" altLang="ja-JP" dirty="0" smtClean="0">
                <a:solidFill>
                  <a:schemeClr val="bg1"/>
                </a:solidFill>
              </a:rPr>
              <a:t> seedling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892475" y="5666001"/>
            <a:ext cx="2051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solidFill>
                  <a:schemeClr val="bg1"/>
                </a:solidFill>
              </a:rPr>
              <a:t>Violacea</a:t>
            </a:r>
            <a:r>
              <a:rPr kumimoji="1" lang="en-US" altLang="ja-JP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dirty="0" err="1" smtClean="0">
                <a:solidFill>
                  <a:schemeClr val="bg1"/>
                </a:solidFill>
              </a:rPr>
              <a:t>mentawai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0278720" y="4485760"/>
            <a:ext cx="1762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lueddemanniana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669336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05063" y="2161841"/>
            <a:ext cx="10515600" cy="1325563"/>
          </a:xfrm>
        </p:spPr>
        <p:txBody>
          <a:bodyPr/>
          <a:lstStyle/>
          <a:p>
            <a:pPr algn="ctr"/>
            <a:r>
              <a:rPr kumimoji="1" lang="ja-JP" altLang="en-US" dirty="0" smtClean="0"/>
              <a:t>海外ラン園</a:t>
            </a:r>
            <a:r>
              <a:rPr kumimoji="1" lang="en-US" altLang="ja-JP" dirty="0" smtClean="0"/>
              <a:t>/</a:t>
            </a:r>
            <a:r>
              <a:rPr kumimoji="1" lang="ja-JP" altLang="en-US" dirty="0" smtClean="0"/>
              <a:t>趣味家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0310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9055" y="667313"/>
            <a:ext cx="11627072" cy="3926990"/>
          </a:xfrm>
        </p:spPr>
        <p:txBody>
          <a:bodyPr>
            <a:normAutofit lnSpcReduction="10000"/>
          </a:bodyPr>
          <a:lstStyle/>
          <a:p>
            <a:r>
              <a:rPr lang="en-US" altLang="ja-JP" sz="3600" dirty="0" err="1" smtClean="0"/>
              <a:t>Aphyllae</a:t>
            </a:r>
            <a:r>
              <a:rPr lang="ja-JP" altLang="en-US" sz="3600" dirty="0" smtClean="0"/>
              <a:t>　　</a:t>
            </a:r>
            <a:endParaRPr lang="en-US" altLang="ja-JP" sz="3600" dirty="0" smtClean="0"/>
          </a:p>
          <a:p>
            <a:pPr marL="0" indent="0">
              <a:buNone/>
            </a:pPr>
            <a:r>
              <a:rPr kumimoji="1" lang="ja-JP" altLang="en-US" dirty="0" smtClean="0"/>
              <a:t>　　</a:t>
            </a:r>
            <a:r>
              <a:rPr kumimoji="1" lang="en-US" altLang="ja-JP" dirty="0" smtClean="0"/>
              <a:t>Phal.</a:t>
            </a:r>
            <a:r>
              <a:rPr kumimoji="1" lang="ja-JP" altLang="en-US" dirty="0" smtClean="0"/>
              <a:t> </a:t>
            </a:r>
            <a:r>
              <a:rPr kumimoji="1" lang="en-US" altLang="ja-JP" dirty="0" err="1" smtClean="0"/>
              <a:t>braceana</a:t>
            </a:r>
            <a:r>
              <a:rPr kumimoji="1" lang="ja-JP" altLang="en-US" dirty="0" smtClean="0"/>
              <a:t>　</a:t>
            </a:r>
            <a:r>
              <a:rPr kumimoji="1" lang="en-US" altLang="ja-JP" sz="2000" dirty="0" smtClean="0">
                <a:solidFill>
                  <a:srgbClr val="FFC000"/>
                </a:solidFill>
              </a:rPr>
              <a:t>Himalayas,</a:t>
            </a:r>
            <a:r>
              <a:rPr kumimoji="1" lang="ja-JP" altLang="en-US" sz="2000" dirty="0" smtClean="0">
                <a:solidFill>
                  <a:srgbClr val="FFC000"/>
                </a:solidFill>
              </a:rPr>
              <a:t> </a:t>
            </a:r>
            <a:r>
              <a:rPr kumimoji="1" lang="en-US" altLang="ja-JP" sz="2000" dirty="0" smtClean="0">
                <a:solidFill>
                  <a:srgbClr val="FFC000"/>
                </a:solidFill>
              </a:rPr>
              <a:t>Burma,</a:t>
            </a:r>
            <a:r>
              <a:rPr kumimoji="1" lang="ja-JP" altLang="en-US" sz="2000" dirty="0" smtClean="0">
                <a:solidFill>
                  <a:srgbClr val="FFC000"/>
                </a:solidFill>
              </a:rPr>
              <a:t> </a:t>
            </a:r>
            <a:r>
              <a:rPr kumimoji="1" lang="en-US" altLang="ja-JP" sz="2000" dirty="0" smtClean="0">
                <a:solidFill>
                  <a:srgbClr val="FFC000"/>
                </a:solidFill>
              </a:rPr>
              <a:t>Yunnan</a:t>
            </a:r>
            <a:r>
              <a:rPr kumimoji="1" lang="ja-JP" altLang="en-US" sz="2000" dirty="0" smtClean="0">
                <a:solidFill>
                  <a:srgbClr val="FFC000"/>
                </a:solidFill>
              </a:rPr>
              <a:t> </a:t>
            </a:r>
            <a:r>
              <a:rPr kumimoji="1" lang="en-US" altLang="ja-JP" sz="2000" dirty="0" smtClean="0">
                <a:solidFill>
                  <a:srgbClr val="FFC000"/>
                </a:solidFill>
              </a:rPr>
              <a:t>China</a:t>
            </a:r>
            <a:r>
              <a:rPr lang="en-US" altLang="ja-JP" sz="2000" dirty="0" smtClean="0">
                <a:solidFill>
                  <a:srgbClr val="FFC000"/>
                </a:solidFill>
              </a:rPr>
              <a:t>, Vietnam </a:t>
            </a:r>
            <a:r>
              <a:rPr lang="en-US" altLang="ja-JP" sz="2000" dirty="0" smtClean="0"/>
              <a:t>1,000 – 2,000m</a:t>
            </a:r>
            <a:endParaRPr kumimoji="1" lang="en-US" altLang="ja-JP" sz="2000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</a:t>
            </a:r>
            <a:r>
              <a:rPr lang="en-US" altLang="ja-JP" dirty="0" smtClean="0"/>
              <a:t>Phal. </a:t>
            </a:r>
            <a:r>
              <a:rPr lang="en-US" altLang="ja-JP" dirty="0" err="1" smtClean="0"/>
              <a:t>stobartiana</a:t>
            </a:r>
            <a:r>
              <a:rPr lang="ja-JP" altLang="en-US" dirty="0" smtClean="0"/>
              <a:t>　</a:t>
            </a:r>
            <a:r>
              <a:rPr lang="en-US" altLang="ja-JP" sz="2000" dirty="0" smtClean="0">
                <a:solidFill>
                  <a:srgbClr val="FFC000"/>
                </a:solidFill>
              </a:rPr>
              <a:t>Yunnan China  </a:t>
            </a:r>
            <a:r>
              <a:rPr lang="en-US" altLang="ja-JP" sz="2000" dirty="0" smtClean="0"/>
              <a:t>800 – 900m</a:t>
            </a:r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</a:t>
            </a:r>
            <a:r>
              <a:rPr lang="en-US" altLang="ja-JP" dirty="0" smtClean="0"/>
              <a:t>Phal.</a:t>
            </a:r>
            <a:r>
              <a:rPr lang="ja-JP" altLang="en-US" dirty="0" smtClean="0"/>
              <a:t> </a:t>
            </a:r>
            <a:r>
              <a:rPr lang="en-US" altLang="ja-JP" dirty="0" err="1" smtClean="0"/>
              <a:t>wilsonii</a:t>
            </a:r>
            <a:r>
              <a:rPr lang="en-US" altLang="ja-JP" dirty="0" smtClean="0"/>
              <a:t>  </a:t>
            </a:r>
            <a:r>
              <a:rPr lang="en-US" altLang="ja-JP" sz="2000" dirty="0" smtClean="0">
                <a:solidFill>
                  <a:srgbClr val="FFC000"/>
                </a:solidFill>
              </a:rPr>
              <a:t>Yunnan China </a:t>
            </a:r>
            <a:r>
              <a:rPr lang="en-US" altLang="ja-JP" sz="2000" dirty="0" smtClean="0"/>
              <a:t>800 – 2200m</a:t>
            </a:r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</a:t>
            </a:r>
            <a:r>
              <a:rPr lang="en-US" altLang="ja-JP" dirty="0" smtClean="0"/>
              <a:t>Phal.</a:t>
            </a:r>
            <a:r>
              <a:rPr lang="ja-JP" altLang="en-US" dirty="0" smtClean="0"/>
              <a:t> </a:t>
            </a:r>
            <a:r>
              <a:rPr lang="en-US" altLang="ja-JP" dirty="0" err="1" smtClean="0"/>
              <a:t>hainanensis</a:t>
            </a:r>
            <a:r>
              <a:rPr lang="en-US" altLang="ja-JP" dirty="0" smtClean="0"/>
              <a:t>  </a:t>
            </a:r>
            <a:r>
              <a:rPr lang="en-US" altLang="ja-JP" sz="2000" dirty="0" smtClean="0">
                <a:solidFill>
                  <a:srgbClr val="FFC000"/>
                </a:solidFill>
              </a:rPr>
              <a:t>Hainan/Yunnan China </a:t>
            </a:r>
            <a:r>
              <a:rPr lang="en-US" altLang="ja-JP" sz="2000" dirty="0" smtClean="0"/>
              <a:t>1,900m</a:t>
            </a:r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</a:t>
            </a:r>
            <a:r>
              <a:rPr lang="en-US" altLang="ja-JP" dirty="0" smtClean="0"/>
              <a:t>Phal.</a:t>
            </a:r>
            <a:r>
              <a:rPr lang="ja-JP" altLang="en-US" dirty="0" smtClean="0"/>
              <a:t> </a:t>
            </a:r>
            <a:r>
              <a:rPr lang="en-US" altLang="ja-JP" dirty="0" err="1" smtClean="0"/>
              <a:t>honghenensis</a:t>
            </a:r>
            <a:r>
              <a:rPr lang="en-US" altLang="ja-JP" dirty="0" smtClean="0"/>
              <a:t>  </a:t>
            </a:r>
            <a:r>
              <a:rPr lang="en-US" altLang="ja-JP" sz="2000" dirty="0" smtClean="0">
                <a:solidFill>
                  <a:srgbClr val="FFC000"/>
                </a:solidFill>
              </a:rPr>
              <a:t>Yunnan China </a:t>
            </a:r>
            <a:r>
              <a:rPr lang="en-US" altLang="ja-JP" sz="2000" dirty="0" smtClean="0"/>
              <a:t>2,000m</a:t>
            </a:r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</a:t>
            </a:r>
            <a:r>
              <a:rPr lang="en-US" altLang="ja-JP" dirty="0" smtClean="0"/>
              <a:t>Phal. minus</a:t>
            </a:r>
            <a:r>
              <a:rPr lang="ja-JP" altLang="en-US" dirty="0" smtClean="0"/>
              <a:t>　</a:t>
            </a:r>
            <a:r>
              <a:rPr lang="en-US" altLang="ja-JP" sz="2000" dirty="0" smtClean="0">
                <a:solidFill>
                  <a:srgbClr val="FFC000"/>
                </a:solidFill>
              </a:rPr>
              <a:t>Thailand</a:t>
            </a:r>
            <a:r>
              <a:rPr lang="en-US" altLang="ja-JP" dirty="0" smtClean="0">
                <a:solidFill>
                  <a:srgbClr val="FFC000"/>
                </a:solidFill>
              </a:rPr>
              <a:t> </a:t>
            </a:r>
          </a:p>
          <a:p>
            <a:pPr marL="0" indent="0">
              <a:buNone/>
            </a:pPr>
            <a:r>
              <a:rPr lang="en-US" altLang="ja-JP" dirty="0">
                <a:solidFill>
                  <a:srgbClr val="FFC000"/>
                </a:solidFill>
              </a:rPr>
              <a:t>	</a:t>
            </a:r>
            <a:r>
              <a:rPr lang="ja-JP" altLang="en-US" dirty="0" smtClean="0"/>
              <a:t>　　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926" y="3007330"/>
            <a:ext cx="5592783" cy="3678808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99055" y="5040056"/>
            <a:ext cx="54417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 smtClean="0"/>
              <a:t>特徴</a:t>
            </a:r>
            <a:endParaRPr lang="en-US" altLang="ja-JP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ja-JP" altLang="en-US" dirty="0" smtClean="0"/>
              <a:t>標高</a:t>
            </a:r>
            <a:r>
              <a:rPr lang="en-US" altLang="ja-JP" dirty="0" smtClean="0"/>
              <a:t>1,000m</a:t>
            </a:r>
            <a:r>
              <a:rPr lang="ja-JP" altLang="en-US" dirty="0" smtClean="0"/>
              <a:t>以上に主に生息。冬季落葉性</a:t>
            </a:r>
            <a:endParaRPr lang="en-US" altLang="ja-JP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ja-JP" altLang="en-US" dirty="0" smtClean="0"/>
              <a:t>葉</a:t>
            </a:r>
            <a:r>
              <a:rPr lang="ja-JP" altLang="en-US" dirty="0"/>
              <a:t>、</a:t>
            </a:r>
            <a:r>
              <a:rPr lang="ja-JP" altLang="en-US" dirty="0" smtClean="0"/>
              <a:t>根およびセパルペタルフォームからは個体差を考慮すると判別が困難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5007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931992" y="779100"/>
            <a:ext cx="2895842" cy="757124"/>
          </a:xfrm>
        </p:spPr>
        <p:txBody>
          <a:bodyPr>
            <a:normAutofit fontScale="90000"/>
          </a:bodyPr>
          <a:lstStyle/>
          <a:p>
            <a:pPr algn="r"/>
            <a:r>
              <a:rPr lang="en-US" altLang="ja-JP" sz="3600" dirty="0" err="1" smtClean="0"/>
              <a:t>Malyasia</a:t>
            </a:r>
            <a:r>
              <a:rPr lang="en-US" altLang="ja-JP" sz="3600" dirty="0" smtClean="0"/>
              <a:t/>
            </a:r>
            <a:br>
              <a:rPr lang="en-US" altLang="ja-JP" sz="3600" dirty="0" smtClean="0"/>
            </a:br>
            <a:r>
              <a:rPr lang="en-US" altLang="ja-JP" sz="2700" dirty="0" smtClean="0"/>
              <a:t>Seremban</a:t>
            </a:r>
            <a:endParaRPr kumimoji="1" lang="ja-JP" altLang="en-US" sz="27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0" y="2196542"/>
            <a:ext cx="6817329" cy="4547158"/>
          </a:xfrm>
          <a:prstGeom prst="rect">
            <a:avLst/>
          </a:prstGeom>
        </p:spPr>
      </p:pic>
      <p:pic>
        <p:nvPicPr>
          <p:cNvPr id="9" name="コンテンツ プレースホルダー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27" y="118782"/>
            <a:ext cx="6676487" cy="4453217"/>
          </a:xfrm>
        </p:spPr>
      </p:pic>
    </p:spTree>
    <p:extLst>
      <p:ext uri="{BB962C8B-B14F-4D97-AF65-F5344CB8AC3E}">
        <p14:creationId xmlns:p14="http://schemas.microsoft.com/office/powerpoint/2010/main" val="6507566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207373" y="120585"/>
            <a:ext cx="2732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 smtClean="0">
                <a:solidFill>
                  <a:prstClr val="black"/>
                </a:solidFill>
              </a:rPr>
              <a:t>Philippines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5" y="1071270"/>
            <a:ext cx="3747398" cy="561828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811" y="255141"/>
            <a:ext cx="4291756" cy="643441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204" y="144375"/>
            <a:ext cx="4335539" cy="6500059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386086" y="552436"/>
            <a:ext cx="2375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>
                <a:solidFill>
                  <a:prstClr val="black"/>
                </a:solidFill>
              </a:rPr>
              <a:t>Purificacion Orchids</a:t>
            </a:r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04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71" y="128337"/>
            <a:ext cx="5881504" cy="392296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300" y="2771356"/>
            <a:ext cx="5956300" cy="397285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00" y="128337"/>
            <a:ext cx="5915629" cy="39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8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58" y="2485189"/>
            <a:ext cx="6376737" cy="425115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299" y="834190"/>
            <a:ext cx="6192254" cy="412817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36" y="160421"/>
            <a:ext cx="5823284" cy="388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26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290" y="115635"/>
            <a:ext cx="7121139" cy="47498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1" y="160420"/>
            <a:ext cx="5941030" cy="396266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159" y="3039956"/>
            <a:ext cx="5473700" cy="365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07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176460" y="6176212"/>
            <a:ext cx="4005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 smtClean="0">
                <a:solidFill>
                  <a:prstClr val="black"/>
                </a:solidFill>
              </a:rPr>
              <a:t>Malaysia </a:t>
            </a:r>
            <a:r>
              <a:rPr lang="en-US" altLang="ja-JP" sz="2400" dirty="0" smtClean="0">
                <a:solidFill>
                  <a:prstClr val="black"/>
                </a:solidFill>
              </a:rPr>
              <a:t>Kama Orchid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0" y="152399"/>
            <a:ext cx="3912940" cy="586647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203" y="152399"/>
            <a:ext cx="3532366" cy="5295901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177" y="152399"/>
            <a:ext cx="3532366" cy="529590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095" y="1746665"/>
            <a:ext cx="3344553" cy="501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7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39" y="746939"/>
            <a:ext cx="3886361" cy="582662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203157" y="6036604"/>
            <a:ext cx="3513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 err="1" smtClean="0">
                <a:solidFill>
                  <a:prstClr val="white"/>
                </a:solidFill>
              </a:rPr>
              <a:t>Serdang</a:t>
            </a:r>
            <a:r>
              <a:rPr lang="ja-JP" altLang="en-US" sz="3200" dirty="0" smtClean="0">
                <a:solidFill>
                  <a:prstClr val="white"/>
                </a:solidFill>
              </a:rPr>
              <a:t> </a:t>
            </a:r>
            <a:r>
              <a:rPr lang="en-US" altLang="ja-JP" sz="3200" dirty="0" smtClean="0">
                <a:solidFill>
                  <a:prstClr val="white"/>
                </a:solidFill>
              </a:rPr>
              <a:t>Nursery</a:t>
            </a:r>
            <a:endParaRPr lang="ja-JP" altLang="en-US" sz="3200" dirty="0">
              <a:solidFill>
                <a:prstClr val="white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604" y="746939"/>
            <a:ext cx="3918251" cy="587444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059" y="746939"/>
            <a:ext cx="3937317" cy="590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1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14582" y="1256517"/>
            <a:ext cx="6404145" cy="426943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76463" y="4957011"/>
            <a:ext cx="2630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solidFill>
                  <a:prstClr val="black"/>
                </a:solidFill>
              </a:rPr>
              <a:t>Malaysia</a:t>
            </a:r>
            <a:r>
              <a:rPr lang="ja-JP" altLang="en-US" sz="2800" dirty="0" smtClean="0">
                <a:solidFill>
                  <a:prstClr val="black"/>
                </a:solidFill>
              </a:rPr>
              <a:t> 趣味家</a:t>
            </a:r>
            <a:endParaRPr lang="ja-JP" altLang="en-US" sz="2800" dirty="0">
              <a:solidFill>
                <a:prstClr val="black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49" y="189159"/>
            <a:ext cx="6633052" cy="442424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0" y="3153229"/>
            <a:ext cx="5408639" cy="360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37839" y="2338891"/>
            <a:ext cx="10515600" cy="1325563"/>
          </a:xfrm>
        </p:spPr>
        <p:txBody>
          <a:bodyPr/>
          <a:lstStyle/>
          <a:p>
            <a:pPr algn="ctr"/>
            <a:r>
              <a:rPr lang="ja-JP" altLang="en-US" dirty="0"/>
              <a:t>胡蝶蘭原種マーケットにおける問題点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726336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27716"/>
            <a:ext cx="10132430" cy="5407621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397631"/>
            <a:ext cx="10515600" cy="661736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sz="2400" dirty="0" smtClean="0"/>
              <a:t>　</a:t>
            </a:r>
            <a:r>
              <a:rPr kumimoji="1" lang="ja-JP" altLang="en-US" sz="3600" dirty="0" smtClean="0"/>
              <a:t>原種名をもつ交雑種の氾濫　</a:t>
            </a:r>
            <a:r>
              <a:rPr kumimoji="1" lang="ja-JP" altLang="en-US" sz="2400" dirty="0" smtClean="0"/>
              <a:t>実生生産</a:t>
            </a:r>
            <a:r>
              <a:rPr lang="ja-JP" altLang="en-US" sz="2400" dirty="0"/>
              <a:t>者</a:t>
            </a:r>
            <a:r>
              <a:rPr kumimoji="1" lang="ja-JP" altLang="en-US" sz="2400" dirty="0" smtClean="0"/>
              <a:t>の問題</a:t>
            </a:r>
            <a:endParaRPr kumimoji="1" lang="en-US" altLang="ja-JP" sz="2400" dirty="0" smtClean="0"/>
          </a:p>
          <a:p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835698" y="6131829"/>
            <a:ext cx="1204331" cy="380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solidFill>
                  <a:schemeClr val="bg1"/>
                </a:solidFill>
              </a:rPr>
              <a:t>fimbriata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621332" y="3490330"/>
            <a:ext cx="1349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schemeClr val="bg1"/>
                </a:solidFill>
              </a:rPr>
              <a:t>speciosa</a:t>
            </a:r>
            <a:r>
              <a:rPr lang="en-US" altLang="ja-JP" dirty="0" smtClean="0">
                <a:solidFill>
                  <a:schemeClr val="bg1"/>
                </a:solidFill>
              </a:rPr>
              <a:t>??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875640" y="6253821"/>
            <a:ext cx="1094990" cy="37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schemeClr val="bg1"/>
                </a:solidFill>
              </a:rPr>
              <a:t>tetraspis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256156" y="3490330"/>
            <a:ext cx="1382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schemeClr val="bg1"/>
                </a:solidFill>
              </a:rPr>
              <a:t>cochlearis</a:t>
            </a:r>
            <a:r>
              <a:rPr lang="en-US" altLang="ja-JP" dirty="0" smtClean="0">
                <a:solidFill>
                  <a:schemeClr val="bg1"/>
                </a:solidFill>
              </a:rPr>
              <a:t>??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478859" y="3490330"/>
            <a:ext cx="1382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schemeClr val="bg1"/>
                </a:solidFill>
              </a:rPr>
              <a:t>fimbriata</a:t>
            </a:r>
            <a:r>
              <a:rPr lang="en-US" altLang="ja-JP" dirty="0" smtClean="0">
                <a:solidFill>
                  <a:schemeClr val="bg1"/>
                </a:solidFill>
              </a:rPr>
              <a:t>??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156" y="4150315"/>
            <a:ext cx="1930862" cy="162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38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562" y="46845"/>
            <a:ext cx="3333254" cy="3333254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370" y="46845"/>
            <a:ext cx="3333254" cy="333325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370" y="3452424"/>
            <a:ext cx="3316625" cy="331662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562" y="3452423"/>
            <a:ext cx="3316625" cy="331662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23" y="3432500"/>
            <a:ext cx="3322452" cy="332245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97" y="46844"/>
            <a:ext cx="3333255" cy="3333255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2859579" y="280970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prstClr val="white"/>
                </a:solidFill>
              </a:rPr>
              <a:t>minus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0041775" y="2828902"/>
            <a:ext cx="1371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prstClr val="white"/>
                </a:solidFill>
              </a:rPr>
              <a:t>hainanensis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668383" y="6277671"/>
            <a:ext cx="906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prstClr val="white"/>
                </a:solidFill>
              </a:rPr>
              <a:t>wilsonii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9833577" y="6294296"/>
            <a:ext cx="1579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prstClr val="white"/>
                </a:solidFill>
              </a:rPr>
              <a:t>honghenensis</a:t>
            </a:r>
            <a:r>
              <a:rPr lang="en-US" altLang="ja-JP" dirty="0" err="1" smtClean="0">
                <a:solidFill>
                  <a:prstClr val="black"/>
                </a:solidFill>
              </a:rPr>
              <a:t>s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127715" y="6277671"/>
            <a:ext cx="1436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prstClr val="black"/>
                </a:solidFill>
              </a:rPr>
              <a:t>s</a:t>
            </a:r>
            <a:r>
              <a:rPr lang="en-US" altLang="ja-JP" dirty="0" err="1" smtClean="0">
                <a:solidFill>
                  <a:prstClr val="white"/>
                </a:solidFill>
              </a:rPr>
              <a:t>stobartiana</a:t>
            </a:r>
            <a:endParaRPr lang="ja-JP" altLang="en-US" dirty="0">
              <a:solidFill>
                <a:prstClr val="black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853" y="1890783"/>
            <a:ext cx="2061457" cy="1525478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6281779" y="2809701"/>
            <a:ext cx="1216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prstClr val="white"/>
                </a:solidFill>
              </a:rPr>
              <a:t>braceana</a:t>
            </a:r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04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1472" y="193707"/>
            <a:ext cx="6397831" cy="748780"/>
          </a:xfrm>
        </p:spPr>
        <p:txBody>
          <a:bodyPr>
            <a:normAutofit/>
          </a:bodyPr>
          <a:lstStyle/>
          <a:p>
            <a:r>
              <a:rPr lang="en-US" altLang="ja-JP" dirty="0" err="1" smtClean="0"/>
              <a:t>Polychilos</a:t>
            </a:r>
            <a:r>
              <a:rPr kumimoji="1" lang="ja-JP" altLang="en-US" dirty="0" smtClean="0"/>
              <a:t>交雑種</a:t>
            </a:r>
            <a:endParaRPr kumimoji="1" lang="ja-JP" altLang="en-US" dirty="0"/>
          </a:p>
        </p:txBody>
      </p:sp>
      <p:pic>
        <p:nvPicPr>
          <p:cNvPr id="3" name="コンテンツ プレースホルダー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499" y="3462553"/>
            <a:ext cx="4720390" cy="3151112"/>
          </a:xfr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303" y="237167"/>
            <a:ext cx="4752146" cy="3168097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8939464" y="2864679"/>
            <a:ext cx="1925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prstClr val="white"/>
                </a:solidFill>
              </a:rPr>
              <a:t>pantherina</a:t>
            </a:r>
            <a:r>
              <a:rPr lang="en-US" altLang="ja-JP" dirty="0" smtClean="0">
                <a:solidFill>
                  <a:prstClr val="white"/>
                </a:solidFill>
              </a:rPr>
              <a:t> Hybrid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9396664" y="6187044"/>
            <a:ext cx="1419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prstClr val="white"/>
                </a:solidFill>
              </a:rPr>
              <a:t>pantherina</a:t>
            </a:r>
            <a:endParaRPr lang="ja-JP" altLang="en-US" dirty="0">
              <a:solidFill>
                <a:prstClr val="white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81" y="3473891"/>
            <a:ext cx="4800917" cy="3200611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5021601" y="6187044"/>
            <a:ext cx="17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prstClr val="white"/>
                </a:solidFill>
              </a:rPr>
              <a:t>mannii</a:t>
            </a:r>
            <a:r>
              <a:rPr lang="ja-JP" altLang="en-US" dirty="0" smtClean="0">
                <a:solidFill>
                  <a:prstClr val="white"/>
                </a:solidFill>
              </a:rPr>
              <a:t>　</a:t>
            </a:r>
            <a:r>
              <a:rPr lang="en-US" altLang="ja-JP" dirty="0" smtClean="0">
                <a:solidFill>
                  <a:prstClr val="white"/>
                </a:solidFill>
              </a:rPr>
              <a:t>Hybrid</a:t>
            </a:r>
            <a:endParaRPr lang="ja-JP" altLang="en-US" dirty="0">
              <a:solidFill>
                <a:prstClr val="white"/>
              </a:solidFill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11" y="1142922"/>
            <a:ext cx="3466172" cy="3188878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622403" y="1249315"/>
            <a:ext cx="1332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prstClr val="white"/>
                </a:solidFill>
              </a:rPr>
              <a:t>mannii</a:t>
            </a:r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69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4963"/>
          </a:xfrm>
        </p:spPr>
        <p:txBody>
          <a:bodyPr/>
          <a:lstStyle/>
          <a:p>
            <a:r>
              <a:rPr lang="ja-JP" altLang="en-US" dirty="0"/>
              <a:t>今後</a:t>
            </a:r>
            <a:r>
              <a:rPr lang="ja-JP" altLang="en-US" dirty="0" smtClean="0"/>
              <a:t>の展望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446484"/>
            <a:ext cx="10515600" cy="4351338"/>
          </a:xfrm>
        </p:spPr>
        <p:txBody>
          <a:bodyPr/>
          <a:lstStyle/>
          <a:p>
            <a:r>
              <a:rPr kumimoji="1" lang="ja-JP" altLang="en-US" dirty="0" smtClean="0"/>
              <a:t>海外ラン園とのサプライチェーンの展開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海外ラン園、趣味家とのリアルタイムオンラインシステムの構築</a:t>
            </a:r>
            <a:endParaRPr kumimoji="1" lang="en-US" altLang="ja-JP" dirty="0" smtClean="0"/>
          </a:p>
          <a:p>
            <a:r>
              <a:rPr kumimoji="1" lang="en-US" altLang="ja-JP" dirty="0" smtClean="0"/>
              <a:t>PNG,</a:t>
            </a:r>
            <a:r>
              <a:rPr kumimoji="1" lang="ja-JP" altLang="en-US" dirty="0" smtClean="0"/>
              <a:t>ミャンマーなど潜在的ラン生息国との入手ルート・人脈の確保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ja-JP" altLang="en-US" dirty="0" smtClean="0"/>
              <a:t>植え込み材の直輸入</a:t>
            </a:r>
            <a:endParaRPr kumimoji="1" lang="en-US" altLang="ja-JP" dirty="0" smtClean="0"/>
          </a:p>
          <a:p>
            <a:r>
              <a:rPr kumimoji="1" lang="ja-JP" altLang="en-US" dirty="0" smtClean="0"/>
              <a:t>世界ラン展における海外ラン園との共同出店</a:t>
            </a:r>
            <a:endParaRPr kumimoji="1" lang="en-US" altLang="ja-JP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2123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44" y="765936"/>
            <a:ext cx="4401264" cy="2938077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450" y="765936"/>
            <a:ext cx="4401262" cy="293807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486" y="3765382"/>
            <a:ext cx="4353189" cy="290598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45" y="3749772"/>
            <a:ext cx="4401264" cy="3030168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4807893" y="3210154"/>
            <a:ext cx="961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prstClr val="white"/>
                </a:solidFill>
              </a:rPr>
              <a:t>Wilsonii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650638" y="3180084"/>
            <a:ext cx="1501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prstClr val="white"/>
                </a:solidFill>
              </a:rPr>
              <a:t>honghenensis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398977" y="6343398"/>
            <a:ext cx="1265843" cy="374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prstClr val="white"/>
                </a:solidFill>
              </a:rPr>
              <a:t>braceana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816224" y="6302035"/>
            <a:ext cx="1446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solidFill>
                  <a:prstClr val="white"/>
                </a:solidFill>
              </a:rPr>
              <a:t>hainanensis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431941" y="73541"/>
            <a:ext cx="6673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prstClr val="black"/>
                </a:solidFill>
              </a:rPr>
              <a:t>種</a:t>
            </a:r>
            <a:r>
              <a:rPr lang="ja-JP" altLang="en-US" sz="3200" dirty="0" smtClean="0">
                <a:solidFill>
                  <a:prstClr val="black"/>
                </a:solidFill>
              </a:rPr>
              <a:t>の</a:t>
            </a:r>
            <a:r>
              <a:rPr lang="ja-JP" altLang="en-US" sz="3200" dirty="0">
                <a:solidFill>
                  <a:prstClr val="black"/>
                </a:solidFill>
              </a:rPr>
              <a:t>判定</a:t>
            </a:r>
            <a:r>
              <a:rPr lang="ja-JP" altLang="en-US" sz="3200" dirty="0" smtClean="0">
                <a:solidFill>
                  <a:prstClr val="black"/>
                </a:solidFill>
              </a:rPr>
              <a:t>に用いるリップ中央弁形状</a:t>
            </a:r>
            <a:endParaRPr lang="ja-JP" alt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8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859" y="2458192"/>
            <a:ext cx="2817414" cy="4226121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26" y="2179112"/>
            <a:ext cx="3003467" cy="450520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261" y="2369298"/>
            <a:ext cx="3810000" cy="4315015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139" y="158164"/>
            <a:ext cx="5188122" cy="3274281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55" y="158164"/>
            <a:ext cx="5134311" cy="3240321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1127179" y="320634"/>
            <a:ext cx="1064821" cy="368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2015/4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127179" y="3633849"/>
            <a:ext cx="1064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2015/5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892098" y="802888"/>
            <a:ext cx="2732048" cy="367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solidFill>
                  <a:schemeClr val="bg1"/>
                </a:solidFill>
              </a:rPr>
              <a:t>Aphllae</a:t>
            </a:r>
            <a:r>
              <a:rPr kumimoji="1" lang="ja-JP" altLang="en-US" dirty="0" smtClean="0">
                <a:solidFill>
                  <a:schemeClr val="bg1"/>
                </a:solidFill>
              </a:rPr>
              <a:t>種植え込み法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218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8265226" y="5985164"/>
            <a:ext cx="1947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prstClr val="white"/>
                </a:solidFill>
              </a:rPr>
              <a:t>Phal. </a:t>
            </a:r>
            <a:r>
              <a:rPr lang="en-US" altLang="ja-JP" dirty="0" err="1" smtClean="0">
                <a:solidFill>
                  <a:prstClr val="white"/>
                </a:solidFill>
              </a:rPr>
              <a:t>wilsonii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130140" y="301126"/>
            <a:ext cx="5807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</a:rPr>
              <a:t>Phal. </a:t>
            </a:r>
            <a:r>
              <a:rPr lang="en-US" altLang="ja-JP" sz="2400" dirty="0" err="1" smtClean="0">
                <a:solidFill>
                  <a:prstClr val="black"/>
                </a:solidFill>
              </a:rPr>
              <a:t>wilsonii</a:t>
            </a:r>
            <a:r>
              <a:rPr lang="ja-JP" altLang="en-US" sz="2400" dirty="0">
                <a:solidFill>
                  <a:prstClr val="black"/>
                </a:solidFill>
              </a:rPr>
              <a:t>　</a:t>
            </a:r>
            <a:r>
              <a:rPr lang="ja-JP" altLang="en-US" sz="2400" dirty="0" smtClean="0">
                <a:solidFill>
                  <a:prstClr val="black"/>
                </a:solidFill>
              </a:rPr>
              <a:t>ポット植えと根露出植付け</a:t>
            </a:r>
            <a:endParaRPr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1067803" y="531959"/>
            <a:ext cx="10331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prstClr val="black"/>
                </a:solidFill>
              </a:rPr>
              <a:t>2016/1</a:t>
            </a:r>
            <a:endParaRPr lang="ja-JP" altLang="en-US" sz="1600" dirty="0">
              <a:solidFill>
                <a:prstClr val="black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058" y="1025913"/>
            <a:ext cx="8012475" cy="566482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27" y="89210"/>
            <a:ext cx="4403215" cy="6601522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2352907" y="5241073"/>
            <a:ext cx="2274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ポット植えと根露出植えとの成長の違い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218771" y="5985164"/>
            <a:ext cx="2319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凡そ</a:t>
            </a:r>
            <a:r>
              <a:rPr kumimoji="1" lang="en-US" altLang="ja-JP" dirty="0" smtClean="0">
                <a:solidFill>
                  <a:schemeClr val="bg1"/>
                </a:solidFill>
              </a:rPr>
              <a:t>6</a:t>
            </a:r>
            <a:r>
              <a:rPr kumimoji="1" lang="ja-JP" altLang="en-US" dirty="0" smtClean="0">
                <a:solidFill>
                  <a:schemeClr val="bg1"/>
                </a:solidFill>
              </a:rPr>
              <a:t>か月で葉は完成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5583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1745</TotalTime>
  <Words>1393</Words>
  <Application>Microsoft Office PowerPoint</Application>
  <PresentationFormat>ワイド画面</PresentationFormat>
  <Paragraphs>355</Paragraphs>
  <Slides>61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7" baseType="lpstr">
      <vt:lpstr>ＭＳ Ｐゴシック</vt:lpstr>
      <vt:lpstr>新細明體</vt:lpstr>
      <vt:lpstr>Arial</vt:lpstr>
      <vt:lpstr>Calibri</vt:lpstr>
      <vt:lpstr>Calibri Light</vt:lpstr>
      <vt:lpstr>Office テーマ</vt:lpstr>
      <vt:lpstr>胡蝶蘭原種</vt:lpstr>
      <vt:lpstr>胡蝶蘭原種分布域</vt:lpstr>
      <vt:lpstr>環境と生息種</vt:lpstr>
      <vt:lpstr>胡蝶蘭原種の進化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Phal. appendiculata </vt:lpstr>
      <vt:lpstr>PowerPoint プレゼンテーション</vt:lpstr>
      <vt:lpstr>SectionPolychilos</vt:lpstr>
      <vt:lpstr>PowerPoint プレゼンテーション</vt:lpstr>
      <vt:lpstr>PowerPoint プレゼンテーション</vt:lpstr>
      <vt:lpstr>Fuscatae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Phal. amboinensis</vt:lpstr>
      <vt:lpstr>PowerPoint プレゼンテーション</vt:lpstr>
      <vt:lpstr>PowerPoint プレゼンテーション</vt:lpstr>
      <vt:lpstr>PowerPoint プレゼンテーション</vt:lpstr>
      <vt:lpstr>Phal. mariae</vt:lpstr>
      <vt:lpstr>PowerPoint プレゼンテーション</vt:lpstr>
      <vt:lpstr>PowerPoint プレゼンテーション</vt:lpstr>
      <vt:lpstr>Phal. speciosa</vt:lpstr>
      <vt:lpstr>PowerPoint プレゼンテーション</vt:lpstr>
      <vt:lpstr>Phalaenopsis / Section Phalaenopsis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胡蝶蘭原種栽培環境</vt:lpstr>
      <vt:lpstr>植え込み方法と支持材</vt:lpstr>
      <vt:lpstr>胡蝶蘭原種栽培の留意点</vt:lpstr>
      <vt:lpstr>PowerPoint プレゼンテーション</vt:lpstr>
      <vt:lpstr>植込みのポイント（吊下げ型）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野生と実生株</vt:lpstr>
      <vt:lpstr>海外ラン園/趣味家</vt:lpstr>
      <vt:lpstr>Malyasia Seremban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胡蝶蘭原種マーケットにおける問題点</vt:lpstr>
      <vt:lpstr>PowerPoint プレゼンテーション</vt:lpstr>
      <vt:lpstr>Polychilos交雑種</vt:lpstr>
      <vt:lpstr>今後の展望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Ｆｆ</dc:title>
  <dc:creator>tikedo</dc:creator>
  <cp:lastModifiedBy>tikedo</cp:lastModifiedBy>
  <cp:revision>130</cp:revision>
  <dcterms:created xsi:type="dcterms:W3CDTF">2016-01-07T15:55:35Z</dcterms:created>
  <dcterms:modified xsi:type="dcterms:W3CDTF">2016-01-11T08:23:26Z</dcterms:modified>
</cp:coreProperties>
</file>